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7867-6AFD-4B32-9C46-6C8AEBB3C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CCBAC-6E17-40BF-9ACD-6467FB928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7447-BBE3-4F05-9AD7-4798B47B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59017-B127-472C-B0B9-867D4FCC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27B4D-99CB-466C-B3F5-F96AD942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735B-B3B1-4DB1-9C22-FE7A8882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38AAF-48BE-4142-8AA7-BCAE6D4D6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D8BE6-0F96-49BC-804B-D8A84996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E2E0A-14D9-4780-9DB5-E531034F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E0419-D0C3-448C-8739-50D362D0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6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1C995-8FE6-4CE0-9102-538A03F7C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4F781-6A67-4BC7-8D41-712197463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98298-5A3B-43E1-8C9A-CC87436B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F8A14-B9EB-4FD3-9ED4-3DA7A944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55B4-7AEC-4838-AB54-978DF670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DDFB-326F-42C3-ACA8-0A57C038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E734B-C2F3-466B-84A8-7DE7B2A7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BDE83-9C38-4D75-843D-E802FCBF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4FBC-D4A5-45EF-A12B-79931E04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906F-001E-41A6-BEF3-E077ED47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3281-5644-4C63-837A-141A9557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20107-EF31-4952-8505-EFF4E1612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DF22-6BA0-447C-9489-5D271223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9EE29-AF45-4FF5-8EDC-D53F2D34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FB8B1-07BA-4145-8796-3763257B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5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C6BD-03BF-4C97-A019-EECA88DC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646E3-88CD-4049-825F-7B65CEAE7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702FD-EC52-4CCA-8AE2-CEB45E6C1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15A52-DF89-454C-9D08-B8409459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C0E11-DD68-44C8-8AC2-2DA978EC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77E87-A08F-4D01-A032-ADC0C0B4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3146-6D36-4A24-9ADC-7E715E29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10142-3301-472F-B83D-BFD2F6A7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A422B-66B1-4C82-8F49-0694CC75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ECE97-E3D5-40D1-8A93-7E0E31EFE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554AF-F9C4-4244-B35E-067EA0E92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8BB42-AD8B-4A59-88C5-AFD7FC98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B0C99-930A-4A1E-94D2-37FACD6C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4190F-5BC0-4081-9E1F-4F5DF809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A07F-5B35-4BD5-B72E-434FAD35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93405-BDA1-4ED2-9E28-38B0F9F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61FAB-0E54-4F44-8E9F-04A83C74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713A2-07A6-44B4-98FD-A624E78B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6A510-B71B-43E0-8634-5DF19307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718E6-669F-4F9D-981E-1FE3B1A7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F3D6E-A9ED-452F-AEA5-BAABCB0A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48EA-467B-4180-865A-1E2DF24B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7ADB5-DE4C-4016-90F1-410FC364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9B7ED-85C7-4B80-822F-676EE22C6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C00A8-84CC-4F1D-9920-8FD3C54B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1788A-D164-487D-86C1-0607F9C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48CF3-8913-4E0E-8CE5-F3DF2BE2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A1E5-8DF4-482A-8F92-F6B71C3E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F421BD-4B7E-44DC-A349-3531ACB30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6EA60-2D41-4A07-9678-BD782DB6A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B1CD5-ADFB-4C4E-A81D-8CCE1F06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BB7F8-2D66-4C39-B33F-309E2BED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05F14-ADFF-4FEA-AD81-A1E4C243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372">
              <a:srgbClr val="F0E5CF"/>
            </a:gs>
            <a:gs pos="0">
              <a:srgbClr val="F0E5CF"/>
            </a:gs>
            <a:gs pos="74000">
              <a:srgbClr val="F0E5CF"/>
            </a:gs>
            <a:gs pos="83000">
              <a:srgbClr val="F0E5CF"/>
            </a:gs>
            <a:gs pos="100000">
              <a:srgbClr val="F0E5C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9908A-A9AC-4428-9D25-86B4E5846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985A1-53C9-4A9C-A263-6A12F8A1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44571-0A1E-45A9-9C4F-C2372A445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6F11-9B60-49C7-A24A-D3C57EF2669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7F55-9B06-44A8-83A8-571962644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78137-8EBB-48D2-A6BA-EC13DC943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080B-7511-4D50-A3E8-5593F9BA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88AB3F-D32F-4736-812C-ABD90605B1E7}"/>
              </a:ext>
            </a:extLst>
          </p:cNvPr>
          <p:cNvSpPr/>
          <p:nvPr/>
        </p:nvSpPr>
        <p:spPr>
          <a:xfrm>
            <a:off x="3322553" y="488295"/>
            <a:ext cx="5546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TRƯỜNG THPT TẠ QUANG BỬU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32BB2-39C2-4F2E-948E-C2121A6A8A97}"/>
              </a:ext>
            </a:extLst>
          </p:cNvPr>
          <p:cNvSpPr/>
          <p:nvPr/>
        </p:nvSpPr>
        <p:spPr>
          <a:xfrm>
            <a:off x="5035991" y="1057255"/>
            <a:ext cx="24248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TỔ NGỮ VĂN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0DF54-69EB-4D9D-A8BF-6119EF659C41}"/>
              </a:ext>
            </a:extLst>
          </p:cNvPr>
          <p:cNvSpPr/>
          <p:nvPr/>
        </p:nvSpPr>
        <p:spPr>
          <a:xfrm>
            <a:off x="1306436" y="1626215"/>
            <a:ext cx="23583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 TỰ HỌC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3F1346-6255-4C69-A3F2-0F2FBEA28373}"/>
              </a:ext>
            </a:extLst>
          </p:cNvPr>
          <p:cNvSpPr/>
          <p:nvPr/>
        </p:nvSpPr>
        <p:spPr>
          <a:xfrm>
            <a:off x="2387601" y="2346960"/>
            <a:ext cx="7630160" cy="139130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43258">
                      <a:srgbClr val="002060"/>
                    </a:gs>
                    <a:gs pos="23027">
                      <a:srgbClr val="0070C0"/>
                    </a:gs>
                    <a:gs pos="60094">
                      <a:srgbClr val="FF0000"/>
                    </a:gs>
                    <a:gs pos="35372">
                      <a:srgbClr val="FFC000"/>
                    </a:gs>
                    <a:gs pos="0">
                      <a:srgbClr val="FF0000"/>
                    </a:gs>
                    <a:gs pos="74000">
                      <a:srgbClr val="7030A0"/>
                    </a:gs>
                    <a:gs pos="83000">
                      <a:srgbClr val="00B0F0"/>
                    </a:gs>
                    <a:gs pos="100000">
                      <a:srgbClr val="0070C0"/>
                    </a:gs>
                  </a:gsLst>
                  <a:lin ang="5400000" scaled="1"/>
                </a:gra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MẤY Ý NGHĨ VỀ THƠ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9CEC2-0EEE-483D-A2FE-E4C18D122111}"/>
              </a:ext>
            </a:extLst>
          </p:cNvPr>
          <p:cNvSpPr/>
          <p:nvPr/>
        </p:nvSpPr>
        <p:spPr>
          <a:xfrm>
            <a:off x="7779672" y="4010640"/>
            <a:ext cx="4110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rgbClr val="002060"/>
                </a:solidFill>
                <a:effectLst/>
              </a:rPr>
              <a:t>NGUYỄN ĐÌNH THI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BFE74C-DB9A-4CFC-A5F9-0569B08D4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60000">
            <a:off x="752055" y="3997742"/>
            <a:ext cx="1733550" cy="263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FD20C1-355D-4394-94A2-88BAE62E4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480000">
            <a:off x="2436728" y="3788430"/>
            <a:ext cx="1771650" cy="2581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7B261B-02D5-461B-8496-D05D9C026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201" y="4179035"/>
            <a:ext cx="1847850" cy="246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89D99D-0787-4A9E-AC2A-8B857A778C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">
            <a:off x="5767974" y="4315005"/>
            <a:ext cx="1743075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28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7CBB3-825C-4E5F-8C05-5D2C885FC4AC}"/>
              </a:ext>
            </a:extLst>
          </p:cNvPr>
          <p:cNvSpPr txBox="1"/>
          <p:nvPr/>
        </p:nvSpPr>
        <p:spPr>
          <a:xfrm>
            <a:off x="4219574" y="523875"/>
            <a:ext cx="3228975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2800" b="1" dirty="0"/>
              <a:t>MỤC TIÊU CẦN ĐẠT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23B724-EC34-4F4D-B4F4-46AA6601D4BC}"/>
              </a:ext>
            </a:extLst>
          </p:cNvPr>
          <p:cNvSpPr txBox="1"/>
          <p:nvPr/>
        </p:nvSpPr>
        <p:spPr>
          <a:xfrm>
            <a:off x="952500" y="1485900"/>
            <a:ext cx="9925050" cy="224676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Nắm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lí</a:t>
            </a:r>
            <a:r>
              <a:rPr lang="en-US" sz="2800" dirty="0"/>
              <a:t> </a:t>
            </a:r>
            <a:r>
              <a:rPr lang="en-US" sz="2800" dirty="0" err="1"/>
              <a:t>luận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ca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Nguyễn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 </a:t>
            </a:r>
            <a:r>
              <a:rPr lang="en-US" sz="2800" dirty="0" err="1"/>
              <a:t>Thi</a:t>
            </a:r>
            <a:r>
              <a:rPr lang="en-US" sz="2800" dirty="0"/>
              <a:t>: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ca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: </a:t>
            </a:r>
            <a:r>
              <a:rPr lang="en-US" sz="2800" dirty="0" err="1"/>
              <a:t>đem</a:t>
            </a:r>
            <a:r>
              <a:rPr lang="en-US" sz="2800" dirty="0"/>
              <a:t>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phục</a:t>
            </a:r>
            <a:r>
              <a:rPr lang="en-US" sz="2800" dirty="0"/>
              <a:t> </a:t>
            </a:r>
            <a:r>
              <a:rPr lang="en-US" sz="2800" dirty="0" err="1"/>
              <a:t>vụ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nghiệp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A0256-4D44-4CA1-9B8B-47888CDD9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4057650"/>
            <a:ext cx="5829300" cy="2609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250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7CBB3-825C-4E5F-8C05-5D2C885FC4AC}"/>
              </a:ext>
            </a:extLst>
          </p:cNvPr>
          <p:cNvSpPr txBox="1"/>
          <p:nvPr/>
        </p:nvSpPr>
        <p:spPr>
          <a:xfrm>
            <a:off x="4219575" y="523875"/>
            <a:ext cx="1781176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TÁC GIẢ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23B724-EC34-4F4D-B4F4-46AA6601D4BC}"/>
              </a:ext>
            </a:extLst>
          </p:cNvPr>
          <p:cNvSpPr txBox="1"/>
          <p:nvPr/>
        </p:nvSpPr>
        <p:spPr>
          <a:xfrm>
            <a:off x="952500" y="1485900"/>
            <a:ext cx="4733925" cy="440120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- 1924 – 2003; </a:t>
            </a:r>
            <a:r>
              <a:rPr lang="en-US" sz="2800" dirty="0" err="1"/>
              <a:t>quê</a:t>
            </a:r>
            <a:r>
              <a:rPr lang="en-US" sz="2800" dirty="0"/>
              <a:t> </a:t>
            </a:r>
            <a:r>
              <a:rPr lang="en-US" sz="2800" dirty="0" err="1"/>
              <a:t>gốc</a:t>
            </a:r>
            <a:r>
              <a:rPr lang="en-US" sz="2800" dirty="0"/>
              <a:t> </a:t>
            </a:r>
            <a:r>
              <a:rPr lang="en-US" sz="2800" dirty="0" err="1"/>
              <a:t>Hà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,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Luông</a:t>
            </a:r>
            <a:r>
              <a:rPr lang="en-US" sz="2800" dirty="0"/>
              <a:t> </a:t>
            </a:r>
            <a:r>
              <a:rPr lang="en-US" sz="2800" dirty="0" err="1"/>
              <a:t>Pha-băng</a:t>
            </a:r>
            <a:r>
              <a:rPr lang="en-US" sz="2800" dirty="0"/>
              <a:t> (</a:t>
            </a:r>
            <a:r>
              <a:rPr lang="en-US" sz="2800" dirty="0" err="1"/>
              <a:t>Lào</a:t>
            </a:r>
            <a:r>
              <a:rPr lang="en-US" sz="2800" dirty="0"/>
              <a:t>).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Ông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,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nghệ</a:t>
            </a:r>
            <a:r>
              <a:rPr lang="en-US" sz="2800" dirty="0"/>
              <a:t> </a:t>
            </a:r>
            <a:r>
              <a:rPr lang="en-US" sz="2800" dirty="0" err="1"/>
              <a:t>sĩ</a:t>
            </a:r>
            <a:r>
              <a:rPr lang="en-US" sz="2800" dirty="0"/>
              <a:t> </a:t>
            </a:r>
            <a:r>
              <a:rPr lang="en-US" sz="2800" dirty="0" err="1"/>
              <a:t>đa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: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,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,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nhạc</a:t>
            </a:r>
            <a:r>
              <a:rPr lang="en-US" sz="2800" dirty="0"/>
              <a:t>, </a:t>
            </a:r>
            <a:r>
              <a:rPr lang="en-US" sz="2800" dirty="0" err="1"/>
              <a:t>soạn</a:t>
            </a:r>
            <a:r>
              <a:rPr lang="en-US" sz="2800" dirty="0"/>
              <a:t> </a:t>
            </a:r>
            <a:r>
              <a:rPr lang="en-US" sz="2800" dirty="0" err="1"/>
              <a:t>kịch</a:t>
            </a:r>
            <a:r>
              <a:rPr lang="en-US" sz="2800" dirty="0"/>
              <a:t>,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lí</a:t>
            </a:r>
            <a:r>
              <a:rPr lang="en-US" sz="2800" dirty="0"/>
              <a:t> </a:t>
            </a:r>
            <a:r>
              <a:rPr lang="en-US" sz="2800" dirty="0" err="1"/>
              <a:t>luận</a:t>
            </a:r>
            <a:r>
              <a:rPr lang="en-US" sz="2800" dirty="0"/>
              <a:t> </a:t>
            </a:r>
            <a:r>
              <a:rPr lang="en-US" sz="2800" dirty="0" err="1"/>
              <a:t>phê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r>
              <a:rPr lang="en-US" sz="2800" dirty="0"/>
              <a:t>, </a:t>
            </a:r>
            <a:r>
              <a:rPr lang="en-US" sz="2800" dirty="0" err="1"/>
              <a:t>biên</a:t>
            </a:r>
            <a:r>
              <a:rPr lang="en-US" sz="2800" dirty="0"/>
              <a:t> </a:t>
            </a:r>
            <a:r>
              <a:rPr lang="en-US" sz="2800" dirty="0" err="1"/>
              <a:t>khảo</a:t>
            </a:r>
            <a:r>
              <a:rPr lang="en-US" sz="2800" dirty="0"/>
              <a:t> </a:t>
            </a:r>
            <a:r>
              <a:rPr lang="en-US" sz="2800" dirty="0" err="1"/>
              <a:t>triết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Năm</a:t>
            </a:r>
            <a:r>
              <a:rPr lang="en-US" sz="2800" dirty="0"/>
              <a:t> 1996 </a:t>
            </a:r>
            <a:r>
              <a:rPr lang="en-US" sz="2800" dirty="0" err="1"/>
              <a:t>ông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tặng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thưởng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Minh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nghệ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EC54D-6864-470A-B13F-31D058345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49" y="1562099"/>
            <a:ext cx="3390901" cy="39630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87B784-16B1-41BB-980E-10CC4EDF79BD}"/>
              </a:ext>
            </a:extLst>
          </p:cNvPr>
          <p:cNvSpPr txBox="1"/>
          <p:nvPr/>
        </p:nvSpPr>
        <p:spPr>
          <a:xfrm>
            <a:off x="6972300" y="5887105"/>
            <a:ext cx="3495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Tác</a:t>
            </a:r>
            <a:r>
              <a:rPr lang="en-US" sz="2400" b="1" dirty="0"/>
              <a:t> </a:t>
            </a:r>
            <a:r>
              <a:rPr lang="en-US" sz="2400" b="1" dirty="0" err="1"/>
              <a:t>giả</a:t>
            </a:r>
            <a:r>
              <a:rPr lang="en-US" sz="2400" b="1" dirty="0"/>
              <a:t> </a:t>
            </a:r>
            <a:r>
              <a:rPr lang="en-US" sz="2400" b="1" dirty="0" err="1"/>
              <a:t>Nguyễn</a:t>
            </a:r>
            <a:r>
              <a:rPr lang="en-US" sz="2400" b="1" dirty="0"/>
              <a:t> </a:t>
            </a:r>
            <a:r>
              <a:rPr lang="en-US" sz="2400" b="1" dirty="0" err="1"/>
              <a:t>Đình</a:t>
            </a:r>
            <a:r>
              <a:rPr lang="en-US" sz="2400" b="1" dirty="0"/>
              <a:t> </a:t>
            </a:r>
            <a:r>
              <a:rPr lang="en-US" sz="2400" b="1" dirty="0" err="1"/>
              <a:t>Thi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760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D0D8C-340B-4E6E-A543-0B3AB5B97017}"/>
              </a:ext>
            </a:extLst>
          </p:cNvPr>
          <p:cNvSpPr txBox="1"/>
          <p:nvPr/>
        </p:nvSpPr>
        <p:spPr>
          <a:xfrm>
            <a:off x="4219575" y="523875"/>
            <a:ext cx="1781176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VĂN BẢN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7D78A-4FB0-40CA-ADA8-E7740444BACC}"/>
              </a:ext>
            </a:extLst>
          </p:cNvPr>
          <p:cNvSpPr txBox="1"/>
          <p:nvPr/>
        </p:nvSpPr>
        <p:spPr>
          <a:xfrm>
            <a:off x="952500" y="1485900"/>
            <a:ext cx="4733925" cy="267765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luận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nghệ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chức</a:t>
            </a:r>
            <a:r>
              <a:rPr lang="en-US" sz="2800" dirty="0"/>
              <a:t> ở </a:t>
            </a:r>
            <a:r>
              <a:rPr lang="en-US" sz="2800" dirty="0" err="1"/>
              <a:t>Việt</a:t>
            </a:r>
            <a:r>
              <a:rPr lang="en-US" sz="2800" dirty="0"/>
              <a:t> </a:t>
            </a:r>
            <a:r>
              <a:rPr lang="en-US" sz="2800" dirty="0" err="1"/>
              <a:t>Bắc</a:t>
            </a:r>
            <a:r>
              <a:rPr lang="en-US" sz="2800" dirty="0"/>
              <a:t>, 9/1949.</a:t>
            </a:r>
          </a:p>
          <a:p>
            <a:pPr algn="just"/>
            <a:r>
              <a:rPr lang="en-US" sz="2800" dirty="0"/>
              <a:t>- Sau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in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i="1" dirty="0" err="1"/>
              <a:t>Mấy</a:t>
            </a:r>
            <a:r>
              <a:rPr lang="en-US" sz="2800" i="1" dirty="0"/>
              <a:t> ý </a:t>
            </a:r>
            <a:r>
              <a:rPr lang="en-US" sz="2800" i="1" dirty="0" err="1"/>
              <a:t>kiến</a:t>
            </a:r>
            <a:r>
              <a:rPr lang="en-US" sz="2800" i="1" dirty="0"/>
              <a:t> </a:t>
            </a:r>
            <a:r>
              <a:rPr lang="en-US" sz="2800" i="1" dirty="0" err="1"/>
              <a:t>văn</a:t>
            </a:r>
            <a:r>
              <a:rPr lang="en-US" sz="2800" i="1" dirty="0"/>
              <a:t> </a:t>
            </a:r>
            <a:r>
              <a:rPr lang="en-US" sz="2800" i="1" dirty="0" err="1"/>
              <a:t>học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0F12A-3596-4423-8610-59EFDAB35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9" y="4438650"/>
            <a:ext cx="3809999" cy="22025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427EBC-829B-49E9-9C39-7A5F1FAB7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1" y="1209675"/>
            <a:ext cx="4733925" cy="33623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289075-C51D-41EB-9488-A368BD57A2F2}"/>
              </a:ext>
            </a:extLst>
          </p:cNvPr>
          <p:cNvSpPr txBox="1"/>
          <p:nvPr/>
        </p:nvSpPr>
        <p:spPr>
          <a:xfrm>
            <a:off x="6953250" y="4762500"/>
            <a:ext cx="501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nghệ</a:t>
            </a:r>
            <a:r>
              <a:rPr lang="en-US" sz="2400" dirty="0"/>
              <a:t> </a:t>
            </a:r>
            <a:r>
              <a:rPr lang="en-US" sz="2400" dirty="0" err="1"/>
              <a:t>sĩ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chiến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102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D0D8C-340B-4E6E-A543-0B3AB5B97017}"/>
              </a:ext>
            </a:extLst>
          </p:cNvPr>
          <p:cNvSpPr txBox="1"/>
          <p:nvPr/>
        </p:nvSpPr>
        <p:spPr>
          <a:xfrm>
            <a:off x="4219574" y="212007"/>
            <a:ext cx="3228975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TÌM HIỂU VĂN BẢN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7D78A-4FB0-40CA-ADA8-E7740444BACC}"/>
              </a:ext>
            </a:extLst>
          </p:cNvPr>
          <p:cNvSpPr txBox="1"/>
          <p:nvPr/>
        </p:nvSpPr>
        <p:spPr>
          <a:xfrm>
            <a:off x="952501" y="1259757"/>
            <a:ext cx="3943350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1. ĐẶC TRƯNG CỦA THƠ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4A89-C7B5-493E-ADAB-FB1F9A227408}"/>
              </a:ext>
            </a:extLst>
          </p:cNvPr>
          <p:cNvSpPr txBox="1"/>
          <p:nvPr/>
        </p:nvSpPr>
        <p:spPr>
          <a:xfrm>
            <a:off x="118907" y="1946786"/>
            <a:ext cx="6438899" cy="181588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khẳng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trưng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hồn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Người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viết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phải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có</a:t>
            </a:r>
            <a:r>
              <a:rPr lang="en-US" sz="2800" dirty="0">
                <a:sym typeface="Wingdings" panose="05000000000000000000" pitchFamily="2" charset="2"/>
              </a:rPr>
              <a:t> “rung </a:t>
            </a:r>
            <a:r>
              <a:rPr lang="en-US" sz="2800" dirty="0" err="1">
                <a:sym typeface="Wingdings" panose="05000000000000000000" pitchFamily="2" charset="2"/>
              </a:rPr>
              <a:t>động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thơ</a:t>
            </a:r>
            <a:r>
              <a:rPr lang="en-US" sz="2800" dirty="0">
                <a:sym typeface="Wingdings" panose="05000000000000000000" pitchFamily="2" charset="2"/>
              </a:rPr>
              <a:t>” </a:t>
            </a:r>
            <a:r>
              <a:rPr lang="en-US" sz="2800" dirty="0" err="1">
                <a:sym typeface="Wingdings" panose="05000000000000000000" pitchFamily="2" charset="2"/>
              </a:rPr>
              <a:t>sau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đó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mới</a:t>
            </a:r>
            <a:r>
              <a:rPr lang="en-US" sz="2800" dirty="0">
                <a:sym typeface="Wingdings" panose="05000000000000000000" pitchFamily="2" charset="2"/>
              </a:rPr>
              <a:t> “</a:t>
            </a:r>
            <a:r>
              <a:rPr lang="en-US" sz="2800" dirty="0" err="1">
                <a:sym typeface="Wingdings" panose="05000000000000000000" pitchFamily="2" charset="2"/>
              </a:rPr>
              <a:t>làm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thơ</a:t>
            </a:r>
            <a:r>
              <a:rPr lang="en-US" sz="2800" dirty="0">
                <a:sym typeface="Wingdings" panose="05000000000000000000" pitchFamily="2" charset="2"/>
              </a:rPr>
              <a:t>”.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9D1583-604B-4835-9A5B-42F62756C3C9}"/>
              </a:ext>
            </a:extLst>
          </p:cNvPr>
          <p:cNvSpPr txBox="1"/>
          <p:nvPr/>
        </p:nvSpPr>
        <p:spPr>
          <a:xfrm>
            <a:off x="177900" y="3916003"/>
            <a:ext cx="6438899" cy="224676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Ngoài</a:t>
            </a:r>
            <a:r>
              <a:rPr lang="en-US" sz="2800" dirty="0"/>
              <a:t> ra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trưng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: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,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tưởng</a:t>
            </a:r>
            <a:r>
              <a:rPr lang="en-US" sz="2800" dirty="0"/>
              <a:t>,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xúc</a:t>
            </a:r>
            <a:r>
              <a:rPr lang="en-US" sz="2800" dirty="0"/>
              <a:t>,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…</a:t>
            </a:r>
          </a:p>
          <a:p>
            <a:pPr algn="just"/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Những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yếu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tố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này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đều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phải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nằm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trong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hệ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quy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chiếu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của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tâm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hồn</a:t>
            </a:r>
            <a:r>
              <a:rPr lang="en-US" sz="2800" dirty="0">
                <a:sym typeface="Wingdings" panose="05000000000000000000" pitchFamily="2" charset="2"/>
              </a:rPr>
              <a:t> con </a:t>
            </a:r>
            <a:r>
              <a:rPr lang="en-US" sz="2800" dirty="0" err="1">
                <a:sym typeface="Wingdings" panose="05000000000000000000" pitchFamily="2" charset="2"/>
              </a:rPr>
              <a:t>người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443486-901D-4B64-AC59-B00CC7C56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275" y="904547"/>
            <a:ext cx="4362450" cy="23149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532972-62B0-4C70-B7C7-9DC72817A2EA}"/>
              </a:ext>
            </a:extLst>
          </p:cNvPr>
          <p:cNvSpPr txBox="1"/>
          <p:nvPr/>
        </p:nvSpPr>
        <p:spPr>
          <a:xfrm>
            <a:off x="7766565" y="2540104"/>
            <a:ext cx="3982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“Cuộc sống là cánh đồng màu m</a:t>
            </a:r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ỡ</a:t>
            </a:r>
          </a:p>
          <a:p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để cho thơ bén rễ sinh sôi”</a:t>
            </a:r>
            <a:r>
              <a:rPr lang="vi-VN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vi-V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(Puskin)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A7A8FB-7311-4393-B73F-5A16A698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045" y="3858190"/>
            <a:ext cx="4541892" cy="27097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35FE53-5937-44C5-BF3D-C33A229DD896}"/>
              </a:ext>
            </a:extLst>
          </p:cNvPr>
          <p:cNvSpPr txBox="1"/>
          <p:nvPr/>
        </p:nvSpPr>
        <p:spPr>
          <a:xfrm>
            <a:off x="7384022" y="4444178"/>
            <a:ext cx="42550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“Bài thơ anh anh làm một nửa mà thôi </a:t>
            </a:r>
            <a:endParaRPr lang="en-US" b="0" i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Còn một nửa cho mùa thu làm lấy</a:t>
            </a:r>
            <a:endParaRPr lang="en-US" b="0" i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Cái xào xạc hồn anh chính là xào xạc lá</a:t>
            </a:r>
            <a:endParaRPr lang="en-US" b="0" i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Nó không là anh nhưng nó là mùa”.</a:t>
            </a:r>
            <a:endParaRPr lang="en-US" b="0" i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Open Sans" panose="020B0606030504020204" pitchFamily="34" charset="0"/>
              </a:rPr>
              <a:t>                                 </a:t>
            </a:r>
            <a:r>
              <a:rPr lang="vi-VN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vi-V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(Chế Lan Viên)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D0D8C-340B-4E6E-A543-0B3AB5B97017}"/>
              </a:ext>
            </a:extLst>
          </p:cNvPr>
          <p:cNvSpPr txBox="1"/>
          <p:nvPr/>
        </p:nvSpPr>
        <p:spPr>
          <a:xfrm>
            <a:off x="4219574" y="438150"/>
            <a:ext cx="3228975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TÌM HIỂU VĂN BẢN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7D78A-4FB0-40CA-ADA8-E7740444BACC}"/>
              </a:ext>
            </a:extLst>
          </p:cNvPr>
          <p:cNvSpPr txBox="1"/>
          <p:nvPr/>
        </p:nvSpPr>
        <p:spPr>
          <a:xfrm>
            <a:off x="952501" y="1485900"/>
            <a:ext cx="3267073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2. NGÔN NGỮ THƠ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4A89-C7B5-493E-ADAB-FB1F9A227408}"/>
              </a:ext>
            </a:extLst>
          </p:cNvPr>
          <p:cNvSpPr txBox="1"/>
          <p:nvPr/>
        </p:nvSpPr>
        <p:spPr>
          <a:xfrm>
            <a:off x="390526" y="2143125"/>
            <a:ext cx="4019549" cy="35394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khẳng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ngôn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so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ngôn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:</a:t>
            </a:r>
          </a:p>
          <a:p>
            <a:pPr algn="just"/>
            <a:r>
              <a:rPr lang="en-US" sz="2800" dirty="0"/>
              <a:t>+ </a:t>
            </a:r>
            <a:r>
              <a:rPr lang="en-US" sz="2800" dirty="0" err="1"/>
              <a:t>Ngôn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gợi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</a:t>
            </a:r>
            <a:r>
              <a:rPr lang="en-US" sz="2800" dirty="0" err="1"/>
              <a:t>nhờ</a:t>
            </a:r>
            <a:r>
              <a:rPr lang="en-US" sz="2800" dirty="0"/>
              <a:t> </a:t>
            </a:r>
            <a:r>
              <a:rPr lang="en-US" sz="2800" dirty="0" err="1"/>
              <a:t>yếu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điệu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hồn</a:t>
            </a:r>
            <a:r>
              <a:rPr lang="en-US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9D1583-604B-4835-9A5B-42F62756C3C9}"/>
              </a:ext>
            </a:extLst>
          </p:cNvPr>
          <p:cNvSpPr txBox="1"/>
          <p:nvPr/>
        </p:nvSpPr>
        <p:spPr>
          <a:xfrm>
            <a:off x="6419850" y="1714500"/>
            <a:ext cx="5486398" cy="397031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Quan </a:t>
            </a:r>
            <a:r>
              <a:rPr lang="en-US" sz="2800" dirty="0" err="1"/>
              <a:t>niệm</a:t>
            </a:r>
            <a:r>
              <a:rPr lang="en-US" sz="2800" dirty="0"/>
              <a:t> “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do,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vần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vần</a:t>
            </a:r>
            <a:r>
              <a:rPr lang="en-US" sz="2800" dirty="0"/>
              <a:t>”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trọng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“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, </a:t>
            </a:r>
            <a:r>
              <a:rPr lang="en-US" sz="2800" dirty="0" err="1"/>
              <a:t>thơ</a:t>
            </a:r>
            <a:r>
              <a:rPr lang="en-US" sz="2800" dirty="0"/>
              <a:t> hay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hay,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”.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đại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,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tưởng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“</a:t>
            </a:r>
            <a:r>
              <a:rPr lang="en-US" sz="2800" dirty="0" err="1"/>
              <a:t>dùng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/>
              <a:t>cứ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, </a:t>
            </a:r>
            <a:r>
              <a:rPr lang="en-US" sz="2800" dirty="0" err="1"/>
              <a:t>miễn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diễn</a:t>
            </a:r>
            <a:r>
              <a:rPr lang="en-US" sz="2800" dirty="0"/>
              <a:t> </a:t>
            </a:r>
            <a:r>
              <a:rPr lang="en-US" sz="2800" dirty="0" err="1"/>
              <a:t>tả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đúng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hồn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nay”.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B6293B4-A0B6-4628-A9C4-F1E6A936DF15}"/>
              </a:ext>
            </a:extLst>
          </p:cNvPr>
          <p:cNvSpPr/>
          <p:nvPr/>
        </p:nvSpPr>
        <p:spPr>
          <a:xfrm>
            <a:off x="4752975" y="3028950"/>
            <a:ext cx="1390650" cy="771525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D0D8C-340B-4E6E-A543-0B3AB5B97017}"/>
              </a:ext>
            </a:extLst>
          </p:cNvPr>
          <p:cNvSpPr txBox="1"/>
          <p:nvPr/>
        </p:nvSpPr>
        <p:spPr>
          <a:xfrm>
            <a:off x="4219574" y="152400"/>
            <a:ext cx="3228975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TÌM HIỂU VĂN BẢN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7D78A-4FB0-40CA-ADA8-E7740444BACC}"/>
              </a:ext>
            </a:extLst>
          </p:cNvPr>
          <p:cNvSpPr txBox="1"/>
          <p:nvPr/>
        </p:nvSpPr>
        <p:spPr>
          <a:xfrm>
            <a:off x="952501" y="857250"/>
            <a:ext cx="6010274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3. NGHỆ THUẬT LẬP LUẬN CỦA TÁC GIẢ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4A89-C7B5-493E-ADAB-FB1F9A227408}"/>
              </a:ext>
            </a:extLst>
          </p:cNvPr>
          <p:cNvSpPr txBox="1"/>
          <p:nvPr/>
        </p:nvSpPr>
        <p:spPr>
          <a:xfrm>
            <a:off x="1238251" y="2143125"/>
            <a:ext cx="4019549" cy="35394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Mở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dùng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lập</a:t>
            </a:r>
            <a:r>
              <a:rPr lang="en-US" sz="2800" dirty="0"/>
              <a:t> </a:t>
            </a:r>
            <a:r>
              <a:rPr lang="en-US" sz="2800" dirty="0" err="1"/>
              <a:t>luân</a:t>
            </a:r>
            <a:r>
              <a:rPr lang="en-US" sz="2800" dirty="0"/>
              <a:t> </a:t>
            </a:r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bỏ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phủ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niệm</a:t>
            </a:r>
            <a:r>
              <a:rPr lang="en-US" sz="2800" dirty="0"/>
              <a:t> </a:t>
            </a:r>
            <a:r>
              <a:rPr lang="en-US" sz="2800" dirty="0" err="1"/>
              <a:t>phiến</a:t>
            </a:r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Tạo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ấn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tượng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mở</a:t>
            </a:r>
            <a:r>
              <a:rPr lang="en-US" sz="2800" dirty="0">
                <a:sym typeface="Wingdings" panose="05000000000000000000" pitchFamily="2" charset="2"/>
              </a:rPr>
              <a:t> ra </a:t>
            </a:r>
            <a:r>
              <a:rPr lang="en-US" sz="2800" dirty="0" err="1">
                <a:sym typeface="Wingdings" panose="05000000000000000000" pitchFamily="2" charset="2"/>
              </a:rPr>
              <a:t>đúng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vấn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đề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cần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bàn</a:t>
            </a:r>
            <a:r>
              <a:rPr lang="en-US" sz="2800" dirty="0">
                <a:sym typeface="Wingdings" panose="05000000000000000000" pitchFamily="2" charset="2"/>
              </a:rPr>
              <a:t>: </a:t>
            </a:r>
            <a:r>
              <a:rPr lang="en-US" sz="2800" dirty="0" err="1">
                <a:sym typeface="Wingdings" panose="05000000000000000000" pitchFamily="2" charset="2"/>
              </a:rPr>
              <a:t>khẳng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định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đặc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trưng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bản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chất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của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thơ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  <a:endParaRPr lang="en-US" sz="28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B6293B4-A0B6-4628-A9C4-F1E6A936DF15}"/>
              </a:ext>
            </a:extLst>
          </p:cNvPr>
          <p:cNvSpPr/>
          <p:nvPr/>
        </p:nvSpPr>
        <p:spPr>
          <a:xfrm>
            <a:off x="5600700" y="3028950"/>
            <a:ext cx="1390650" cy="771525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96500-49DD-4F19-BAEB-B17E1E7633C7}"/>
              </a:ext>
            </a:extLst>
          </p:cNvPr>
          <p:cNvSpPr txBox="1"/>
          <p:nvPr/>
        </p:nvSpPr>
        <p:spPr>
          <a:xfrm>
            <a:off x="7248526" y="2105025"/>
            <a:ext cx="4019549" cy="35394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, </a:t>
            </a:r>
            <a:r>
              <a:rPr lang="en-US" sz="2800" dirty="0" err="1"/>
              <a:t>xoáy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: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trưng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lí</a:t>
            </a:r>
            <a:r>
              <a:rPr lang="en-US" sz="2800" dirty="0"/>
              <a:t> </a:t>
            </a:r>
            <a:r>
              <a:rPr lang="en-US" sz="2800" dirty="0" err="1"/>
              <a:t>lẽ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dẫn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.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lọc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xác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12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D0D8C-340B-4E6E-A543-0B3AB5B97017}"/>
              </a:ext>
            </a:extLst>
          </p:cNvPr>
          <p:cNvSpPr txBox="1"/>
          <p:nvPr/>
        </p:nvSpPr>
        <p:spPr>
          <a:xfrm>
            <a:off x="4219574" y="152400"/>
            <a:ext cx="3228975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TÌM HIỂU VĂN BẢN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7D78A-4FB0-40CA-ADA8-E7740444BACC}"/>
              </a:ext>
            </a:extLst>
          </p:cNvPr>
          <p:cNvSpPr txBox="1"/>
          <p:nvPr/>
        </p:nvSpPr>
        <p:spPr>
          <a:xfrm>
            <a:off x="952501" y="857250"/>
            <a:ext cx="4410074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4. THƠ CA VÀ CUỘC SỐNG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4A89-C7B5-493E-ADAB-FB1F9A227408}"/>
              </a:ext>
            </a:extLst>
          </p:cNvPr>
          <p:cNvSpPr txBox="1"/>
          <p:nvPr/>
        </p:nvSpPr>
        <p:spPr>
          <a:xfrm>
            <a:off x="1095376" y="1733550"/>
            <a:ext cx="9772649" cy="267765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khẳng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: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tưởng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xúc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thơ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phải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phản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ánh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chân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thực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về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cuộc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sống</a:t>
            </a:r>
            <a:r>
              <a:rPr lang="en-US" sz="2800" dirty="0">
                <a:sym typeface="Wingdings" panose="05000000000000000000" pitchFamily="2" charset="2"/>
              </a:rPr>
              <a:t> con </a:t>
            </a:r>
            <a:r>
              <a:rPr lang="en-US" sz="2800" dirty="0" err="1">
                <a:sym typeface="Wingdings" panose="05000000000000000000" pitchFamily="2" charset="2"/>
              </a:rPr>
              <a:t>người</a:t>
            </a:r>
            <a:r>
              <a:rPr lang="en-US" sz="2800" dirty="0">
                <a:sym typeface="Wingdings" panose="05000000000000000000" pitchFamily="2" charset="2"/>
              </a:rPr>
              <a:t>  </a:t>
            </a:r>
            <a:r>
              <a:rPr lang="en-US" sz="2800" dirty="0" err="1">
                <a:sym typeface="Wingdings" panose="05000000000000000000" pitchFamily="2" charset="2"/>
              </a:rPr>
              <a:t>thơ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có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giá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trị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</a:p>
          <a:p>
            <a:pPr algn="just"/>
            <a:r>
              <a:rPr lang="en-US" sz="2800" dirty="0">
                <a:sym typeface="Wingdings" panose="05000000000000000000" pitchFamily="2" charset="2"/>
              </a:rPr>
              <a:t> </a:t>
            </a:r>
            <a:r>
              <a:rPr lang="en-US" sz="2800" dirty="0" err="1">
                <a:sym typeface="Wingdings" panose="05000000000000000000" pitchFamily="2" charset="2"/>
              </a:rPr>
              <a:t>Đến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hôm</a:t>
            </a:r>
            <a:r>
              <a:rPr lang="en-US" sz="2800" dirty="0">
                <a:sym typeface="Wingdings" panose="05000000000000000000" pitchFamily="2" charset="2"/>
              </a:rPr>
              <a:t> nay, </a:t>
            </a:r>
            <a:r>
              <a:rPr lang="en-US" sz="2800" dirty="0" err="1">
                <a:sym typeface="Wingdings" panose="05000000000000000000" pitchFamily="2" charset="2"/>
              </a:rPr>
              <a:t>quan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điểm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của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Nguyễn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Đình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vẫn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thể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hiện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rõ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tính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thời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sự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tính</a:t>
            </a:r>
            <a:r>
              <a:rPr lang="en-US" sz="2800" dirty="0">
                <a:sym typeface="Wingdings" panose="05000000000000000000" pitchFamily="2" charset="2"/>
              </a:rPr>
              <a:t> khoa </a:t>
            </a:r>
            <a:r>
              <a:rPr lang="en-US" sz="2800" dirty="0" err="1">
                <a:sym typeface="Wingdings" panose="05000000000000000000" pitchFamily="2" charset="2"/>
              </a:rPr>
              <a:t>học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gắn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bó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chặt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chẽ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với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cuộc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sống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thực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tiễn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sáng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tạo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thi</a:t>
            </a:r>
            <a:r>
              <a:rPr lang="en-US" sz="2800" dirty="0">
                <a:sym typeface="Wingdings" panose="05000000000000000000" pitchFamily="2" charset="2"/>
              </a:rPr>
              <a:t> ca.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B41BF-E578-44A4-973A-15C7FEB2F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942" y="4764286"/>
            <a:ext cx="4218038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370A96-53E6-479D-995D-08C165562F6C}"/>
              </a:ext>
            </a:extLst>
          </p:cNvPr>
          <p:cNvSpPr txBox="1"/>
          <p:nvPr/>
        </p:nvSpPr>
        <p:spPr>
          <a:xfrm>
            <a:off x="6843254" y="4975126"/>
            <a:ext cx="252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CÁM ƠN </a:t>
            </a:r>
          </a:p>
          <a:p>
            <a:pPr algn="ctr"/>
            <a:r>
              <a:rPr lang="en-US" sz="2000" b="1" dirty="0"/>
              <a:t>CÁC EM ĐÃ XEM BÀI!</a:t>
            </a:r>
          </a:p>
        </p:txBody>
      </p:sp>
    </p:spTree>
    <p:extLst>
      <p:ext uri="{BB962C8B-B14F-4D97-AF65-F5344CB8AC3E}">
        <p14:creationId xmlns:p14="http://schemas.microsoft.com/office/powerpoint/2010/main" val="263390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683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2021-09-22T14:39:27Z</dcterms:created>
  <dcterms:modified xsi:type="dcterms:W3CDTF">2021-09-23T03:32:31Z</dcterms:modified>
</cp:coreProperties>
</file>