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B7867-6AFD-4B32-9C46-6C8AEBB3C3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CCCBAC-6E17-40BF-9ACD-6467FB928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4C7447-BBE3-4F05-9AD7-4798B47B3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6F11-9B60-49C7-A24A-D3C57EF26693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59017-B127-472C-B0B9-867D4FCC9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27B4D-99CB-466C-B3F5-F96AD9420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080B-7511-4D50-A3E8-5593F9BA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293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B735B-B3B1-4DB1-9C22-FE7A88823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538AAF-48BE-4142-8AA7-BCAE6D4D6C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D8BE6-0F96-49BC-804B-D8A84996C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6F11-9B60-49C7-A24A-D3C57EF26693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E2E0A-14D9-4780-9DB5-E531034F6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E0419-D0C3-448C-8739-50D362D0A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080B-7511-4D50-A3E8-5593F9BA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63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01C995-8FE6-4CE0-9102-538A03F7CA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84F781-6A67-4BC7-8D41-7121974636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98298-5A3B-43E1-8C9A-CC87436B4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6F11-9B60-49C7-A24A-D3C57EF26693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F8A14-B9EB-4FD3-9ED4-3DA7A9449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D55B4-7AEC-4838-AB54-978DF670C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080B-7511-4D50-A3E8-5593F9BA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DDDFB-326F-42C3-ACA8-0A57C0384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E734B-C2F3-466B-84A8-7DE7B2A74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BDE83-9C38-4D75-843D-E802FCBF7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6F11-9B60-49C7-A24A-D3C57EF26693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84FBC-D4A5-45EF-A12B-79931E044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B906F-001E-41A6-BEF3-E077ED47C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080B-7511-4D50-A3E8-5593F9BA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28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33281-5644-4C63-837A-141A9557B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20107-EF31-4952-8505-EFF4E1612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EDF22-6BA0-447C-9489-5D271223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6F11-9B60-49C7-A24A-D3C57EF26693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9EE29-AF45-4FF5-8EDC-D53F2D34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FB8B1-07BA-4145-8796-3763257BB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080B-7511-4D50-A3E8-5593F9BA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5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4C6BD-03BF-4C97-A019-EECA88DC3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646E3-88CD-4049-825F-7B65CEAE75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7702FD-EC52-4CCA-8AE2-CEB45E6C1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A15A52-DF89-454C-9D08-B8409459A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6F11-9B60-49C7-A24A-D3C57EF26693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DC0E11-DD68-44C8-8AC2-2DA978EC5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A77E87-A08F-4D01-A032-ADC0C0B45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080B-7511-4D50-A3E8-5593F9BA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01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03146-6D36-4A24-9ADC-7E715E296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D10142-3301-472F-B83D-BFD2F6A7C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2A422B-66B1-4C82-8F49-0694CC75E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ECE97-E3D5-40D1-8A93-7E0E31EFEA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E554AF-F9C4-4244-B35E-067EA0E92B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48BB42-AD8B-4A59-88C5-AFD7FC98D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6F11-9B60-49C7-A24A-D3C57EF26693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FB0C99-930A-4A1E-94D2-37FACD6C3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84190F-5BC0-4081-9E1F-4F5DF809C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080B-7511-4D50-A3E8-5593F9BA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7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7A07F-5B35-4BD5-B72E-434FAD35F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F93405-BDA1-4ED2-9E28-38B0F9F6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6F11-9B60-49C7-A24A-D3C57EF26693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361FAB-0E54-4F44-8E9F-04A83C74C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3713A2-07A6-44B4-98FD-A624E78B5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080B-7511-4D50-A3E8-5593F9BA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82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A6A510-B71B-43E0-8634-5DF193074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6F11-9B60-49C7-A24A-D3C57EF26693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2718E6-669F-4F9D-981E-1FE3B1A74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FF3D6E-A9ED-452F-AEA5-BAABCB0AC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080B-7511-4D50-A3E8-5593F9BA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0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148EA-467B-4180-865A-1E2DF24BA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7ADB5-DE4C-4016-90F1-410FC364B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69B7ED-85C7-4B80-822F-676EE22C6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3C00A8-84CC-4F1D-9920-8FD3C54B6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6F11-9B60-49C7-A24A-D3C57EF26693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1788A-D164-487D-86C1-0607F9C8A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B48CF3-8913-4E0E-8CE5-F3DF2BE22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080B-7511-4D50-A3E8-5593F9BA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3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2A1E5-8DF4-482A-8F92-F6B71C3E8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F421BD-4B7E-44DC-A349-3531ACB302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46EA60-2D41-4A07-9678-BD782DB6A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B1CD5-ADFB-4C4E-A81D-8CCE1F06F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6F11-9B60-49C7-A24A-D3C57EF26693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BB7F8-2D66-4C39-B33F-309E2BEDA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205F14-ADFF-4FEA-AD81-A1E4C2437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080B-7511-4D50-A3E8-5593F9BA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5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372">
              <a:srgbClr val="F0E5CF"/>
            </a:gs>
            <a:gs pos="0">
              <a:srgbClr val="F0E5CF"/>
            </a:gs>
            <a:gs pos="74000">
              <a:srgbClr val="F0E5CF"/>
            </a:gs>
            <a:gs pos="83000">
              <a:srgbClr val="F0E5CF"/>
            </a:gs>
            <a:gs pos="100000">
              <a:srgbClr val="F0E5C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29908A-A9AC-4428-9D25-86B4E5846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6985A1-53C9-4A9C-A263-6A12F8A1A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44571-0A1E-45A9-9C4F-C2372A445B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16F11-9B60-49C7-A24A-D3C57EF26693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37F55-9B06-44A8-83A8-571962644F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78137-8EBB-48D2-A6BA-EC13DC943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6080B-7511-4D50-A3E8-5593F9BA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64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E88AB3F-D32F-4736-812C-ABD90605B1E7}"/>
              </a:ext>
            </a:extLst>
          </p:cNvPr>
          <p:cNvSpPr/>
          <p:nvPr/>
        </p:nvSpPr>
        <p:spPr>
          <a:xfrm>
            <a:off x="3322553" y="488295"/>
            <a:ext cx="55469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TRƯỜNG THPT TẠ QUANG BỬU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E32BB2-39C2-4F2E-948E-C2121A6A8A97}"/>
              </a:ext>
            </a:extLst>
          </p:cNvPr>
          <p:cNvSpPr/>
          <p:nvPr/>
        </p:nvSpPr>
        <p:spPr>
          <a:xfrm>
            <a:off x="5035991" y="1057255"/>
            <a:ext cx="242483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TỔ NGỮ VĂN</a:t>
            </a:r>
            <a:endParaRPr lang="en-US" sz="3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A0DF54-69EB-4D9D-A8BF-6119EF659C41}"/>
              </a:ext>
            </a:extLst>
          </p:cNvPr>
          <p:cNvSpPr/>
          <p:nvPr/>
        </p:nvSpPr>
        <p:spPr>
          <a:xfrm>
            <a:off x="1306436" y="1626215"/>
            <a:ext cx="235833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TIẾT TỰ HỌC</a:t>
            </a:r>
            <a:endParaRPr lang="en-US" sz="3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3F1346-6255-4C69-A3F2-0F2FBEA28373}"/>
              </a:ext>
            </a:extLst>
          </p:cNvPr>
          <p:cNvSpPr/>
          <p:nvPr/>
        </p:nvSpPr>
        <p:spPr>
          <a:xfrm>
            <a:off x="2387601" y="2346960"/>
            <a:ext cx="7630160" cy="139130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en-US" sz="6600" b="1" cap="none" spc="0" dirty="0">
                <a:ln w="9525">
                  <a:solidFill>
                    <a:schemeClr val="bg1"/>
                  </a:solidFill>
                  <a:prstDash val="solid"/>
                </a:ln>
                <a:gradFill>
                  <a:gsLst>
                    <a:gs pos="43258">
                      <a:srgbClr val="002060"/>
                    </a:gs>
                    <a:gs pos="23027">
                      <a:srgbClr val="0070C0"/>
                    </a:gs>
                    <a:gs pos="60094">
                      <a:srgbClr val="FF0000"/>
                    </a:gs>
                    <a:gs pos="35372">
                      <a:srgbClr val="FFC000"/>
                    </a:gs>
                    <a:gs pos="0">
                      <a:srgbClr val="FF0000"/>
                    </a:gs>
                    <a:gs pos="74000">
                      <a:srgbClr val="7030A0"/>
                    </a:gs>
                    <a:gs pos="83000">
                      <a:srgbClr val="00B0F0"/>
                    </a:gs>
                    <a:gs pos="100000">
                      <a:srgbClr val="0070C0"/>
                    </a:gs>
                  </a:gsLst>
                  <a:lin ang="5400000" scaled="1"/>
                </a:gra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MẤY Ý NGHĨ VỀ THƠ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39CEC2-0EEE-483D-A2FE-E4C18D122111}"/>
              </a:ext>
            </a:extLst>
          </p:cNvPr>
          <p:cNvSpPr/>
          <p:nvPr/>
        </p:nvSpPr>
        <p:spPr>
          <a:xfrm>
            <a:off x="7779672" y="4010640"/>
            <a:ext cx="41104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>
                <a:ln/>
                <a:solidFill>
                  <a:srgbClr val="002060"/>
                </a:solidFill>
                <a:effectLst/>
              </a:rPr>
              <a:t>NGUYỄN ĐÌNH THI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BFE74C-DB9A-4CFC-A5F9-0569B08D47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60000">
            <a:off x="752055" y="3997742"/>
            <a:ext cx="1733550" cy="2638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DFD20C1-355D-4394-94A2-88BAE62E49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-480000">
            <a:off x="2436728" y="3788430"/>
            <a:ext cx="1771650" cy="2581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F7B261B-02D5-461B-8496-D05D9C026E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5201" y="4179035"/>
            <a:ext cx="1847850" cy="2466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489D99D-0787-4A9E-AC2A-8B857A778C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">
            <a:off x="5767974" y="4315005"/>
            <a:ext cx="1743075" cy="2619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8128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A7CBB3-825C-4E5F-8C05-5D2C885FC4AC}"/>
              </a:ext>
            </a:extLst>
          </p:cNvPr>
          <p:cNvSpPr txBox="1"/>
          <p:nvPr/>
        </p:nvSpPr>
        <p:spPr>
          <a:xfrm>
            <a:off x="4219574" y="523875"/>
            <a:ext cx="3228975" cy="523220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r>
              <a:rPr lang="en-US" sz="2800" b="1" dirty="0"/>
              <a:t>MỤC TIÊU CẦN ĐẠT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23B724-EC34-4F4D-B4F4-46AA6601D4BC}"/>
              </a:ext>
            </a:extLst>
          </p:cNvPr>
          <p:cNvSpPr txBox="1"/>
          <p:nvPr/>
        </p:nvSpPr>
        <p:spPr>
          <a:xfrm>
            <a:off x="952500" y="1485900"/>
            <a:ext cx="9925050" cy="2246769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- </a:t>
            </a:r>
            <a:r>
              <a:rPr lang="en-US" sz="2800" dirty="0" err="1"/>
              <a:t>Nắm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thông</a:t>
            </a:r>
            <a:r>
              <a:rPr lang="en-US" sz="2800" dirty="0"/>
              <a:t> tin </a:t>
            </a:r>
            <a:r>
              <a:rPr lang="en-US" sz="2800" dirty="0" err="1"/>
              <a:t>cơ</a:t>
            </a:r>
            <a:r>
              <a:rPr lang="en-US" sz="2800" dirty="0"/>
              <a:t> </a:t>
            </a:r>
            <a:r>
              <a:rPr lang="en-US" sz="2800" dirty="0" err="1"/>
              <a:t>bản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/>
              <a:t>giả</a:t>
            </a:r>
            <a:r>
              <a:rPr lang="en-US" sz="2800" dirty="0"/>
              <a:t>.</a:t>
            </a:r>
          </a:p>
          <a:p>
            <a:pPr algn="just"/>
            <a:r>
              <a:rPr lang="en-US" sz="2800" dirty="0"/>
              <a:t>- </a:t>
            </a:r>
            <a:r>
              <a:rPr lang="en-US" sz="2800" dirty="0" err="1"/>
              <a:t>Hiểu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quan</a:t>
            </a:r>
            <a:r>
              <a:rPr lang="en-US" sz="2800" dirty="0"/>
              <a:t> </a:t>
            </a:r>
            <a:r>
              <a:rPr lang="en-US" sz="2800" dirty="0" err="1"/>
              <a:t>điểm</a:t>
            </a:r>
            <a:r>
              <a:rPr lang="en-US" sz="2800" dirty="0"/>
              <a:t> </a:t>
            </a:r>
            <a:r>
              <a:rPr lang="en-US" sz="2800" dirty="0" err="1"/>
              <a:t>lí</a:t>
            </a:r>
            <a:r>
              <a:rPr lang="en-US" sz="2800" dirty="0"/>
              <a:t> </a:t>
            </a:r>
            <a:r>
              <a:rPr lang="en-US" sz="2800" dirty="0" err="1"/>
              <a:t>luận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ca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Nguyễn</a:t>
            </a:r>
            <a:r>
              <a:rPr lang="en-US" sz="2800" dirty="0"/>
              <a:t> </a:t>
            </a:r>
            <a:r>
              <a:rPr lang="en-US" sz="2800" dirty="0" err="1"/>
              <a:t>Đình</a:t>
            </a:r>
            <a:r>
              <a:rPr lang="en-US" sz="2800" dirty="0"/>
              <a:t> </a:t>
            </a:r>
            <a:r>
              <a:rPr lang="en-US" sz="2800" dirty="0" err="1"/>
              <a:t>Thi</a:t>
            </a:r>
            <a:r>
              <a:rPr lang="en-US" sz="2800" dirty="0"/>
              <a:t>: </a:t>
            </a:r>
            <a:r>
              <a:rPr lang="en-US" sz="2800" dirty="0" err="1"/>
              <a:t>xuất</a:t>
            </a:r>
            <a:r>
              <a:rPr lang="en-US" sz="2800" dirty="0"/>
              <a:t> </a:t>
            </a:r>
            <a:r>
              <a:rPr lang="en-US" sz="2800" dirty="0" err="1"/>
              <a:t>phát</a:t>
            </a:r>
            <a:r>
              <a:rPr lang="en-US" sz="2800" dirty="0"/>
              <a:t> </a:t>
            </a:r>
            <a:r>
              <a:rPr lang="en-US" sz="2800" dirty="0" err="1"/>
              <a:t>từ</a:t>
            </a:r>
            <a:r>
              <a:rPr lang="en-US" sz="2800" dirty="0"/>
              <a:t> </a:t>
            </a:r>
            <a:r>
              <a:rPr lang="en-US" sz="2800" dirty="0" err="1"/>
              <a:t>tình</a:t>
            </a:r>
            <a:r>
              <a:rPr lang="en-US" sz="2800" dirty="0"/>
              <a:t> </a:t>
            </a:r>
            <a:r>
              <a:rPr lang="en-US" sz="2800" dirty="0" err="1"/>
              <a:t>cảm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 </a:t>
            </a:r>
            <a:r>
              <a:rPr lang="en-US" sz="2800" dirty="0" err="1"/>
              <a:t>thành</a:t>
            </a:r>
            <a:r>
              <a:rPr lang="en-US" sz="2800" dirty="0"/>
              <a:t>.</a:t>
            </a:r>
          </a:p>
          <a:p>
            <a:pPr algn="just"/>
            <a:r>
              <a:rPr lang="en-US" sz="2800" dirty="0"/>
              <a:t>- </a:t>
            </a:r>
            <a:r>
              <a:rPr lang="en-US" sz="2800" dirty="0" err="1"/>
              <a:t>Giá</a:t>
            </a:r>
            <a:r>
              <a:rPr lang="en-US" sz="2800" dirty="0"/>
              <a:t> </a:t>
            </a:r>
            <a:r>
              <a:rPr lang="en-US" sz="2800" dirty="0" err="1"/>
              <a:t>trị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ca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thời</a:t>
            </a:r>
            <a:r>
              <a:rPr lang="en-US" sz="2800" dirty="0"/>
              <a:t> </a:t>
            </a:r>
            <a:r>
              <a:rPr lang="en-US" sz="2800" dirty="0" err="1"/>
              <a:t>kì</a:t>
            </a:r>
            <a:r>
              <a:rPr lang="en-US" sz="2800" dirty="0"/>
              <a:t> </a:t>
            </a:r>
            <a:r>
              <a:rPr lang="en-US" sz="2800" dirty="0" err="1"/>
              <a:t>mới</a:t>
            </a:r>
            <a:r>
              <a:rPr lang="en-US" sz="2800" dirty="0"/>
              <a:t>: </a:t>
            </a:r>
            <a:r>
              <a:rPr lang="en-US" sz="2800" dirty="0" err="1"/>
              <a:t>đem</a:t>
            </a:r>
            <a:r>
              <a:rPr lang="en-US" sz="2800" dirty="0"/>
              <a:t> </a:t>
            </a:r>
            <a:r>
              <a:rPr lang="en-US" sz="2800" dirty="0" err="1"/>
              <a:t>tiếng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phục</a:t>
            </a:r>
            <a:r>
              <a:rPr lang="en-US" sz="2800" dirty="0"/>
              <a:t> </a:t>
            </a:r>
            <a:r>
              <a:rPr lang="en-US" sz="2800" dirty="0" err="1"/>
              <a:t>vụ</a:t>
            </a:r>
            <a:r>
              <a:rPr lang="en-US" sz="2800" dirty="0"/>
              <a:t> </a:t>
            </a:r>
            <a:r>
              <a:rPr lang="en-US" sz="2800" dirty="0" err="1"/>
              <a:t>sự</a:t>
            </a:r>
            <a:r>
              <a:rPr lang="en-US" sz="2800" dirty="0"/>
              <a:t> </a:t>
            </a:r>
            <a:r>
              <a:rPr lang="en-US" sz="2800" dirty="0" err="1"/>
              <a:t>nghiệp</a:t>
            </a:r>
            <a:r>
              <a:rPr lang="en-US" sz="2800" dirty="0"/>
              <a:t> </a:t>
            </a:r>
            <a:r>
              <a:rPr lang="en-US" sz="2800" dirty="0" err="1"/>
              <a:t>cách</a:t>
            </a:r>
            <a:r>
              <a:rPr lang="en-US" sz="2800" dirty="0"/>
              <a:t> </a:t>
            </a:r>
            <a:r>
              <a:rPr lang="en-US" sz="2800" dirty="0" err="1"/>
              <a:t>mạng</a:t>
            </a:r>
            <a:r>
              <a:rPr lang="en-US" sz="2800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EA0256-4D44-4CA1-9B8B-47888CDD9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4175" y="4057650"/>
            <a:ext cx="5829300" cy="26098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52501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A7CBB3-825C-4E5F-8C05-5D2C885FC4AC}"/>
              </a:ext>
            </a:extLst>
          </p:cNvPr>
          <p:cNvSpPr txBox="1"/>
          <p:nvPr/>
        </p:nvSpPr>
        <p:spPr>
          <a:xfrm>
            <a:off x="4219575" y="523875"/>
            <a:ext cx="1781176" cy="523220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TÁC GIẢ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23B724-EC34-4F4D-B4F4-46AA6601D4BC}"/>
              </a:ext>
            </a:extLst>
          </p:cNvPr>
          <p:cNvSpPr txBox="1"/>
          <p:nvPr/>
        </p:nvSpPr>
        <p:spPr>
          <a:xfrm>
            <a:off x="952500" y="1485900"/>
            <a:ext cx="4733925" cy="4401205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- 1924 – 2003; </a:t>
            </a:r>
            <a:r>
              <a:rPr lang="en-US" sz="2800" dirty="0" err="1"/>
              <a:t>quê</a:t>
            </a:r>
            <a:r>
              <a:rPr lang="en-US" sz="2800" dirty="0"/>
              <a:t> </a:t>
            </a:r>
            <a:r>
              <a:rPr lang="en-US" sz="2800" dirty="0" err="1"/>
              <a:t>gốc</a:t>
            </a:r>
            <a:r>
              <a:rPr lang="en-US" sz="2800" dirty="0"/>
              <a:t> </a:t>
            </a:r>
            <a:r>
              <a:rPr lang="en-US" sz="2800" dirty="0" err="1"/>
              <a:t>Hà</a:t>
            </a:r>
            <a:r>
              <a:rPr lang="en-US" sz="2800" dirty="0"/>
              <a:t> </a:t>
            </a:r>
            <a:r>
              <a:rPr lang="en-US" sz="2800" dirty="0" err="1"/>
              <a:t>Nội</a:t>
            </a:r>
            <a:r>
              <a:rPr lang="en-US" sz="2800" dirty="0"/>
              <a:t>, </a:t>
            </a:r>
            <a:r>
              <a:rPr lang="en-US" sz="2800" dirty="0" err="1"/>
              <a:t>sinh</a:t>
            </a:r>
            <a:r>
              <a:rPr lang="en-US" sz="2800" dirty="0"/>
              <a:t> </a:t>
            </a:r>
            <a:r>
              <a:rPr lang="en-US" sz="2800" dirty="0" err="1"/>
              <a:t>tại</a:t>
            </a:r>
            <a:r>
              <a:rPr lang="en-US" sz="2800" dirty="0"/>
              <a:t> </a:t>
            </a:r>
            <a:r>
              <a:rPr lang="en-US" sz="2800" dirty="0" err="1"/>
              <a:t>Luông</a:t>
            </a:r>
            <a:r>
              <a:rPr lang="en-US" sz="2800" dirty="0"/>
              <a:t> </a:t>
            </a:r>
            <a:r>
              <a:rPr lang="en-US" sz="2800" dirty="0" err="1"/>
              <a:t>Pha-băng</a:t>
            </a:r>
            <a:r>
              <a:rPr lang="en-US" sz="2800" dirty="0"/>
              <a:t> (</a:t>
            </a:r>
            <a:r>
              <a:rPr lang="en-US" sz="2800" dirty="0" err="1"/>
              <a:t>Lào</a:t>
            </a:r>
            <a:r>
              <a:rPr lang="en-US" sz="2800" dirty="0"/>
              <a:t>).</a:t>
            </a:r>
          </a:p>
          <a:p>
            <a:pPr algn="just"/>
            <a:r>
              <a:rPr lang="en-US" sz="2800" dirty="0"/>
              <a:t>- </a:t>
            </a:r>
            <a:r>
              <a:rPr lang="en-US" sz="2800" dirty="0" err="1"/>
              <a:t>Ông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văn</a:t>
            </a:r>
            <a:r>
              <a:rPr lang="en-US" sz="2800" dirty="0"/>
              <a:t> </a:t>
            </a:r>
            <a:r>
              <a:rPr lang="en-US" sz="2800" dirty="0" err="1"/>
              <a:t>hóa</a:t>
            </a:r>
            <a:r>
              <a:rPr lang="en-US" sz="2800" dirty="0"/>
              <a:t>,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nghệ</a:t>
            </a:r>
            <a:r>
              <a:rPr lang="en-US" sz="2800" dirty="0"/>
              <a:t> </a:t>
            </a:r>
            <a:r>
              <a:rPr lang="en-US" sz="2800" dirty="0" err="1"/>
              <a:t>sĩ</a:t>
            </a:r>
            <a:r>
              <a:rPr lang="en-US" sz="2800" dirty="0"/>
              <a:t> </a:t>
            </a:r>
            <a:r>
              <a:rPr lang="en-US" sz="2800" dirty="0" err="1"/>
              <a:t>đa</a:t>
            </a:r>
            <a:r>
              <a:rPr lang="en-US" sz="2800" dirty="0"/>
              <a:t> </a:t>
            </a:r>
            <a:r>
              <a:rPr lang="en-US" sz="2800" dirty="0" err="1"/>
              <a:t>tài</a:t>
            </a:r>
            <a:r>
              <a:rPr lang="en-US" sz="2800" dirty="0"/>
              <a:t>: </a:t>
            </a:r>
            <a:r>
              <a:rPr lang="en-US" sz="2800" dirty="0" err="1"/>
              <a:t>viết</a:t>
            </a:r>
            <a:r>
              <a:rPr lang="en-US" sz="2800" dirty="0"/>
              <a:t> </a:t>
            </a:r>
            <a:r>
              <a:rPr lang="en-US" sz="2800" dirty="0" err="1"/>
              <a:t>văn</a:t>
            </a:r>
            <a:r>
              <a:rPr lang="en-US" sz="2800" dirty="0"/>
              <a:t>,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, </a:t>
            </a:r>
            <a:r>
              <a:rPr lang="en-US" sz="2800" dirty="0" err="1"/>
              <a:t>sáng</a:t>
            </a:r>
            <a:r>
              <a:rPr lang="en-US" sz="2800" dirty="0"/>
              <a:t>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/>
              <a:t>nhạc</a:t>
            </a:r>
            <a:r>
              <a:rPr lang="en-US" sz="2800" dirty="0"/>
              <a:t>, </a:t>
            </a:r>
            <a:r>
              <a:rPr lang="en-US" sz="2800" dirty="0" err="1"/>
              <a:t>soạn</a:t>
            </a:r>
            <a:r>
              <a:rPr lang="en-US" sz="2800" dirty="0"/>
              <a:t> </a:t>
            </a:r>
            <a:r>
              <a:rPr lang="en-US" sz="2800" dirty="0" err="1"/>
              <a:t>kịch</a:t>
            </a:r>
            <a:r>
              <a:rPr lang="en-US" sz="2800" dirty="0"/>
              <a:t>, </a:t>
            </a:r>
            <a:r>
              <a:rPr lang="en-US" sz="2800" dirty="0" err="1"/>
              <a:t>viết</a:t>
            </a:r>
            <a:r>
              <a:rPr lang="en-US" sz="2800" dirty="0"/>
              <a:t> </a:t>
            </a:r>
            <a:r>
              <a:rPr lang="en-US" sz="2800" dirty="0" err="1"/>
              <a:t>lí</a:t>
            </a:r>
            <a:r>
              <a:rPr lang="en-US" sz="2800" dirty="0"/>
              <a:t> </a:t>
            </a:r>
            <a:r>
              <a:rPr lang="en-US" sz="2800" dirty="0" err="1"/>
              <a:t>luận</a:t>
            </a:r>
            <a:r>
              <a:rPr lang="en-US" sz="2800" dirty="0"/>
              <a:t> </a:t>
            </a:r>
            <a:r>
              <a:rPr lang="en-US" sz="2800" dirty="0" err="1"/>
              <a:t>phê</a:t>
            </a:r>
            <a:r>
              <a:rPr lang="en-US" sz="2800" dirty="0"/>
              <a:t> </a:t>
            </a:r>
            <a:r>
              <a:rPr lang="en-US" sz="2800" dirty="0" err="1"/>
              <a:t>bình</a:t>
            </a:r>
            <a:r>
              <a:rPr lang="en-US" sz="2800" dirty="0"/>
              <a:t>, </a:t>
            </a:r>
            <a:r>
              <a:rPr lang="en-US" sz="2800" dirty="0" err="1"/>
              <a:t>biên</a:t>
            </a:r>
            <a:r>
              <a:rPr lang="en-US" sz="2800" dirty="0"/>
              <a:t> </a:t>
            </a:r>
            <a:r>
              <a:rPr lang="en-US" sz="2800" dirty="0" err="1"/>
              <a:t>khảo</a:t>
            </a:r>
            <a:r>
              <a:rPr lang="en-US" sz="2800" dirty="0"/>
              <a:t> </a:t>
            </a:r>
            <a:r>
              <a:rPr lang="en-US" sz="2800" dirty="0" err="1"/>
              <a:t>triết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.</a:t>
            </a:r>
          </a:p>
          <a:p>
            <a:pPr algn="just"/>
            <a:r>
              <a:rPr lang="en-US" sz="2800" dirty="0"/>
              <a:t>- </a:t>
            </a:r>
            <a:r>
              <a:rPr lang="en-US" sz="2800" dirty="0" err="1"/>
              <a:t>Năm</a:t>
            </a:r>
            <a:r>
              <a:rPr lang="en-US" sz="2800" dirty="0"/>
              <a:t> 1996 </a:t>
            </a:r>
            <a:r>
              <a:rPr lang="en-US" sz="2800" dirty="0" err="1"/>
              <a:t>ông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tặng</a:t>
            </a:r>
            <a:r>
              <a:rPr lang="en-US" sz="2800" dirty="0"/>
              <a:t> </a:t>
            </a:r>
            <a:r>
              <a:rPr lang="en-US" sz="2800" dirty="0" err="1"/>
              <a:t>giải</a:t>
            </a:r>
            <a:r>
              <a:rPr lang="en-US" sz="2800" dirty="0"/>
              <a:t> </a:t>
            </a:r>
            <a:r>
              <a:rPr lang="en-US" sz="2800" dirty="0" err="1"/>
              <a:t>thưởng</a:t>
            </a:r>
            <a:r>
              <a:rPr lang="en-US" sz="2800" dirty="0"/>
              <a:t> </a:t>
            </a:r>
            <a:r>
              <a:rPr lang="en-US" sz="2800" dirty="0" err="1"/>
              <a:t>Hồ</a:t>
            </a:r>
            <a:r>
              <a:rPr lang="en-US" sz="2800" dirty="0"/>
              <a:t> </a:t>
            </a:r>
            <a:r>
              <a:rPr lang="en-US" sz="2800" dirty="0" err="1"/>
              <a:t>Chí</a:t>
            </a:r>
            <a:r>
              <a:rPr lang="en-US" sz="2800" dirty="0"/>
              <a:t> Minh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văn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</a:t>
            </a:r>
            <a:r>
              <a:rPr lang="en-US" sz="2800" dirty="0" err="1"/>
              <a:t>nghệ</a:t>
            </a:r>
            <a:r>
              <a:rPr lang="en-US" sz="2800" dirty="0"/>
              <a:t> </a:t>
            </a:r>
            <a:r>
              <a:rPr lang="en-US" sz="2800" dirty="0" err="1"/>
              <a:t>thuật</a:t>
            </a:r>
            <a:r>
              <a:rPr lang="en-US" sz="2800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4EC54D-6864-470A-B13F-31D0583456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249" y="1562099"/>
            <a:ext cx="3390901" cy="396305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87B784-16B1-41BB-980E-10CC4EDF79BD}"/>
              </a:ext>
            </a:extLst>
          </p:cNvPr>
          <p:cNvSpPr txBox="1"/>
          <p:nvPr/>
        </p:nvSpPr>
        <p:spPr>
          <a:xfrm>
            <a:off x="6972300" y="5887105"/>
            <a:ext cx="3495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Tác</a:t>
            </a:r>
            <a:r>
              <a:rPr lang="en-US" sz="2400" b="1" dirty="0"/>
              <a:t> </a:t>
            </a:r>
            <a:r>
              <a:rPr lang="en-US" sz="2400" b="1" dirty="0" err="1"/>
              <a:t>giả</a:t>
            </a:r>
            <a:r>
              <a:rPr lang="en-US" sz="2400" b="1" dirty="0"/>
              <a:t> </a:t>
            </a:r>
            <a:r>
              <a:rPr lang="en-US" sz="2400" b="1" dirty="0" err="1"/>
              <a:t>Nguyễn</a:t>
            </a:r>
            <a:r>
              <a:rPr lang="en-US" sz="2400" b="1" dirty="0"/>
              <a:t> </a:t>
            </a:r>
            <a:r>
              <a:rPr lang="en-US" sz="2400" b="1" dirty="0" err="1"/>
              <a:t>Đình</a:t>
            </a:r>
            <a:r>
              <a:rPr lang="en-US" sz="2400" b="1" dirty="0"/>
              <a:t> </a:t>
            </a:r>
            <a:r>
              <a:rPr lang="en-US" sz="2400" b="1" dirty="0" err="1"/>
              <a:t>Thi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9760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CD0D8C-340B-4E6E-A543-0B3AB5B97017}"/>
              </a:ext>
            </a:extLst>
          </p:cNvPr>
          <p:cNvSpPr txBox="1"/>
          <p:nvPr/>
        </p:nvSpPr>
        <p:spPr>
          <a:xfrm>
            <a:off x="4219575" y="523875"/>
            <a:ext cx="1781176" cy="523220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VĂN BẢN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17D78A-4FB0-40CA-ADA8-E7740444BACC}"/>
              </a:ext>
            </a:extLst>
          </p:cNvPr>
          <p:cNvSpPr txBox="1"/>
          <p:nvPr/>
        </p:nvSpPr>
        <p:spPr>
          <a:xfrm>
            <a:off x="952500" y="1485900"/>
            <a:ext cx="4733925" cy="2677656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- </a:t>
            </a:r>
            <a:r>
              <a:rPr lang="en-US" sz="2800" dirty="0" err="1"/>
              <a:t>Văn</a:t>
            </a:r>
            <a:r>
              <a:rPr lang="en-US" sz="2800" dirty="0"/>
              <a:t> </a:t>
            </a:r>
            <a:r>
              <a:rPr lang="en-US" sz="2800" dirty="0" err="1"/>
              <a:t>bản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/>
              <a:t>giả</a:t>
            </a:r>
            <a:r>
              <a:rPr lang="en-US" sz="2800" dirty="0"/>
              <a:t> </a:t>
            </a:r>
            <a:r>
              <a:rPr lang="en-US" sz="2800" dirty="0" err="1"/>
              <a:t>trình</a:t>
            </a:r>
            <a:r>
              <a:rPr lang="en-US" sz="2800" dirty="0"/>
              <a:t> </a:t>
            </a:r>
            <a:r>
              <a:rPr lang="en-US" sz="2800" dirty="0" err="1"/>
              <a:t>bày</a:t>
            </a:r>
            <a:r>
              <a:rPr lang="en-US" sz="2800" dirty="0"/>
              <a:t> </a:t>
            </a:r>
            <a:r>
              <a:rPr lang="en-US" sz="2800" dirty="0" err="1"/>
              <a:t>tại</a:t>
            </a:r>
            <a:r>
              <a:rPr lang="en-US" sz="2800" dirty="0"/>
              <a:t> </a:t>
            </a:r>
            <a:r>
              <a:rPr lang="en-US" sz="2800" dirty="0" err="1"/>
              <a:t>Hội</a:t>
            </a:r>
            <a:r>
              <a:rPr lang="en-US" sz="2800" dirty="0"/>
              <a:t> </a:t>
            </a:r>
            <a:r>
              <a:rPr lang="en-US" sz="2800" dirty="0" err="1"/>
              <a:t>nghị</a:t>
            </a:r>
            <a:r>
              <a:rPr lang="en-US" sz="2800" dirty="0"/>
              <a:t> </a:t>
            </a:r>
            <a:r>
              <a:rPr lang="en-US" sz="2800" dirty="0" err="1"/>
              <a:t>tranh</a:t>
            </a:r>
            <a:r>
              <a:rPr lang="en-US" sz="2800" dirty="0"/>
              <a:t> </a:t>
            </a:r>
            <a:r>
              <a:rPr lang="en-US" sz="2800" dirty="0" err="1"/>
              <a:t>luận</a:t>
            </a:r>
            <a:r>
              <a:rPr lang="en-US" sz="2800" dirty="0"/>
              <a:t> </a:t>
            </a:r>
            <a:r>
              <a:rPr lang="en-US" sz="2800" dirty="0" err="1"/>
              <a:t>văn</a:t>
            </a:r>
            <a:r>
              <a:rPr lang="en-US" sz="2800" dirty="0"/>
              <a:t> </a:t>
            </a:r>
            <a:r>
              <a:rPr lang="en-US" sz="2800" dirty="0" err="1"/>
              <a:t>nghệ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tổ</a:t>
            </a:r>
            <a:r>
              <a:rPr lang="en-US" sz="2800" dirty="0"/>
              <a:t> </a:t>
            </a:r>
            <a:r>
              <a:rPr lang="en-US" sz="2800" dirty="0" err="1"/>
              <a:t>chức</a:t>
            </a:r>
            <a:r>
              <a:rPr lang="en-US" sz="2800" dirty="0"/>
              <a:t> ở </a:t>
            </a:r>
            <a:r>
              <a:rPr lang="en-US" sz="2800" dirty="0" err="1"/>
              <a:t>Việt</a:t>
            </a:r>
            <a:r>
              <a:rPr lang="en-US" sz="2800" dirty="0"/>
              <a:t> </a:t>
            </a:r>
            <a:r>
              <a:rPr lang="en-US" sz="2800" dirty="0" err="1"/>
              <a:t>Bắc</a:t>
            </a:r>
            <a:r>
              <a:rPr lang="en-US" sz="2800" dirty="0"/>
              <a:t>, 9/1949.</a:t>
            </a:r>
          </a:p>
          <a:p>
            <a:pPr algn="just"/>
            <a:r>
              <a:rPr lang="en-US" sz="2800" dirty="0"/>
              <a:t>- Sau </a:t>
            </a:r>
            <a:r>
              <a:rPr lang="en-US" sz="2800" dirty="0" err="1"/>
              <a:t>này</a:t>
            </a:r>
            <a:r>
              <a:rPr lang="en-US" sz="2800" dirty="0"/>
              <a:t> </a:t>
            </a:r>
            <a:r>
              <a:rPr lang="en-US" sz="2800" dirty="0" err="1"/>
              <a:t>bài</a:t>
            </a:r>
            <a:r>
              <a:rPr lang="en-US" sz="2800" dirty="0"/>
              <a:t> </a:t>
            </a:r>
            <a:r>
              <a:rPr lang="en-US" sz="2800" dirty="0" err="1"/>
              <a:t>viết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in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tập</a:t>
            </a:r>
            <a:r>
              <a:rPr lang="en-US" sz="2800" dirty="0"/>
              <a:t> </a:t>
            </a:r>
            <a:r>
              <a:rPr lang="en-US" sz="2800" i="1" dirty="0" err="1"/>
              <a:t>Mấy</a:t>
            </a:r>
            <a:r>
              <a:rPr lang="en-US" sz="2800" i="1" dirty="0"/>
              <a:t> ý </a:t>
            </a:r>
            <a:r>
              <a:rPr lang="en-US" sz="2800" i="1" dirty="0" err="1"/>
              <a:t>kiến</a:t>
            </a:r>
            <a:r>
              <a:rPr lang="en-US" sz="2800" i="1" dirty="0"/>
              <a:t> </a:t>
            </a:r>
            <a:r>
              <a:rPr lang="en-US" sz="2800" i="1" dirty="0" err="1"/>
              <a:t>văn</a:t>
            </a:r>
            <a:r>
              <a:rPr lang="en-US" sz="2800" i="1" dirty="0"/>
              <a:t> </a:t>
            </a:r>
            <a:r>
              <a:rPr lang="en-US" sz="2800" i="1" dirty="0" err="1"/>
              <a:t>học</a:t>
            </a:r>
            <a:r>
              <a:rPr lang="en-US" sz="2800" i="1" dirty="0"/>
              <a:t>.</a:t>
            </a:r>
            <a:r>
              <a:rPr lang="en-US" sz="28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00F12A-3596-4423-8610-59EFDAB35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339" y="4438650"/>
            <a:ext cx="3809999" cy="220253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B427EBC-829B-49E9-9C39-7A5F1FAB75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1" y="1209675"/>
            <a:ext cx="4733925" cy="336232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289075-C51D-41EB-9488-A368BD57A2F2}"/>
              </a:ext>
            </a:extLst>
          </p:cNvPr>
          <p:cNvSpPr txBox="1"/>
          <p:nvPr/>
        </p:nvSpPr>
        <p:spPr>
          <a:xfrm>
            <a:off x="6953250" y="4762500"/>
            <a:ext cx="501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nghệ</a:t>
            </a:r>
            <a:r>
              <a:rPr lang="en-US" sz="2400" dirty="0"/>
              <a:t> </a:t>
            </a:r>
            <a:r>
              <a:rPr lang="en-US" sz="2400" dirty="0" err="1"/>
              <a:t>sĩ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 </a:t>
            </a:r>
            <a:r>
              <a:rPr lang="en-US" sz="2400" dirty="0" err="1"/>
              <a:t>chiến</a:t>
            </a:r>
            <a:r>
              <a:rPr lang="en-US" sz="2400" dirty="0"/>
              <a:t> </a:t>
            </a:r>
            <a:r>
              <a:rPr lang="en-US" sz="2400" dirty="0" err="1"/>
              <a:t>khu</a:t>
            </a:r>
            <a:r>
              <a:rPr lang="en-US" sz="2400" dirty="0"/>
              <a:t> </a:t>
            </a:r>
            <a:r>
              <a:rPr lang="en-US" sz="2400" dirty="0" err="1"/>
              <a:t>Việt</a:t>
            </a:r>
            <a:r>
              <a:rPr lang="en-US" sz="2400" dirty="0"/>
              <a:t> </a:t>
            </a:r>
            <a:r>
              <a:rPr lang="en-US" sz="2400" dirty="0" err="1"/>
              <a:t>Bắc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1028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CD0D8C-340B-4E6E-A543-0B3AB5B97017}"/>
              </a:ext>
            </a:extLst>
          </p:cNvPr>
          <p:cNvSpPr txBox="1"/>
          <p:nvPr/>
        </p:nvSpPr>
        <p:spPr>
          <a:xfrm>
            <a:off x="4219574" y="212007"/>
            <a:ext cx="3228975" cy="523220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TÌM HIỂU VĂN BẢN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17D78A-4FB0-40CA-ADA8-E7740444BACC}"/>
              </a:ext>
            </a:extLst>
          </p:cNvPr>
          <p:cNvSpPr txBox="1"/>
          <p:nvPr/>
        </p:nvSpPr>
        <p:spPr>
          <a:xfrm>
            <a:off x="952501" y="1259757"/>
            <a:ext cx="3943350" cy="52322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/>
              <a:t>1. ĐẶC TRƯNG CỦA THƠ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94A89-C7B5-493E-ADAB-FB1F9A227408}"/>
              </a:ext>
            </a:extLst>
          </p:cNvPr>
          <p:cNvSpPr txBox="1"/>
          <p:nvPr/>
        </p:nvSpPr>
        <p:spPr>
          <a:xfrm>
            <a:off x="118907" y="1946786"/>
            <a:ext cx="6438899" cy="1815882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-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/>
              <a:t>giả</a:t>
            </a:r>
            <a:r>
              <a:rPr lang="en-US" sz="2800" dirty="0"/>
              <a:t> </a:t>
            </a:r>
            <a:r>
              <a:rPr lang="en-US" sz="2800" dirty="0" err="1"/>
              <a:t>khẳng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đặc</a:t>
            </a:r>
            <a:r>
              <a:rPr lang="en-US" sz="2800" dirty="0"/>
              <a:t> </a:t>
            </a:r>
            <a:r>
              <a:rPr lang="en-US" sz="2800" dirty="0" err="1"/>
              <a:t>trưng</a:t>
            </a:r>
            <a:r>
              <a:rPr lang="en-US" sz="2800" dirty="0"/>
              <a:t> </a:t>
            </a:r>
            <a:r>
              <a:rPr lang="en-US" sz="2800" dirty="0" err="1"/>
              <a:t>cơ</a:t>
            </a:r>
            <a:r>
              <a:rPr lang="en-US" sz="2800" dirty="0"/>
              <a:t> </a:t>
            </a:r>
            <a:r>
              <a:rPr lang="en-US" sz="2800" dirty="0" err="1"/>
              <a:t>bản</a:t>
            </a:r>
            <a:r>
              <a:rPr lang="en-US" sz="2800" dirty="0"/>
              <a:t> </a:t>
            </a:r>
            <a:r>
              <a:rPr lang="en-US" sz="2800" dirty="0" err="1"/>
              <a:t>nhất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biểu</a:t>
            </a:r>
            <a:r>
              <a:rPr lang="en-US" sz="2800" dirty="0"/>
              <a:t> </a:t>
            </a:r>
            <a:r>
              <a:rPr lang="en-US" sz="2800" dirty="0" err="1"/>
              <a:t>hiện</a:t>
            </a:r>
            <a:r>
              <a:rPr lang="en-US" sz="2800" dirty="0"/>
              <a:t> </a:t>
            </a:r>
            <a:r>
              <a:rPr lang="en-US" sz="2800" dirty="0" err="1"/>
              <a:t>tâm</a:t>
            </a:r>
            <a:r>
              <a:rPr lang="en-US" sz="2800" dirty="0"/>
              <a:t> </a:t>
            </a:r>
            <a:r>
              <a:rPr lang="en-US" sz="2800" dirty="0" err="1"/>
              <a:t>hồn</a:t>
            </a:r>
            <a:r>
              <a:rPr lang="en-US" sz="2800" dirty="0"/>
              <a:t> con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</a:p>
          <a:p>
            <a:pPr algn="just"/>
            <a:r>
              <a:rPr lang="en-US" sz="2800" dirty="0">
                <a:sym typeface="Wingdings" panose="05000000000000000000" pitchFamily="2" charset="2"/>
              </a:rPr>
              <a:t> </a:t>
            </a:r>
            <a:r>
              <a:rPr lang="en-US" sz="2800" dirty="0" err="1">
                <a:sym typeface="Wingdings" panose="05000000000000000000" pitchFamily="2" charset="2"/>
              </a:rPr>
              <a:t>Người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viết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phải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có</a:t>
            </a:r>
            <a:r>
              <a:rPr lang="en-US" sz="2800" dirty="0">
                <a:sym typeface="Wingdings" panose="05000000000000000000" pitchFamily="2" charset="2"/>
              </a:rPr>
              <a:t> “rung </a:t>
            </a:r>
            <a:r>
              <a:rPr lang="en-US" sz="2800" dirty="0" err="1">
                <a:sym typeface="Wingdings" panose="05000000000000000000" pitchFamily="2" charset="2"/>
              </a:rPr>
              <a:t>động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thơ</a:t>
            </a:r>
            <a:r>
              <a:rPr lang="en-US" sz="2800" dirty="0">
                <a:sym typeface="Wingdings" panose="05000000000000000000" pitchFamily="2" charset="2"/>
              </a:rPr>
              <a:t>” </a:t>
            </a:r>
            <a:r>
              <a:rPr lang="en-US" sz="2800" dirty="0" err="1">
                <a:sym typeface="Wingdings" panose="05000000000000000000" pitchFamily="2" charset="2"/>
              </a:rPr>
              <a:t>sau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đó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mới</a:t>
            </a:r>
            <a:r>
              <a:rPr lang="en-US" sz="2800" dirty="0">
                <a:sym typeface="Wingdings" panose="05000000000000000000" pitchFamily="2" charset="2"/>
              </a:rPr>
              <a:t> “</a:t>
            </a:r>
            <a:r>
              <a:rPr lang="en-US" sz="2800" dirty="0" err="1">
                <a:sym typeface="Wingdings" panose="05000000000000000000" pitchFamily="2" charset="2"/>
              </a:rPr>
              <a:t>làm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thơ</a:t>
            </a:r>
            <a:r>
              <a:rPr lang="en-US" sz="2800" dirty="0">
                <a:sym typeface="Wingdings" panose="05000000000000000000" pitchFamily="2" charset="2"/>
              </a:rPr>
              <a:t>”.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9D1583-604B-4835-9A5B-42F62756C3C9}"/>
              </a:ext>
            </a:extLst>
          </p:cNvPr>
          <p:cNvSpPr txBox="1"/>
          <p:nvPr/>
        </p:nvSpPr>
        <p:spPr>
          <a:xfrm>
            <a:off x="177900" y="3916003"/>
            <a:ext cx="6438899" cy="2246769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- </a:t>
            </a:r>
            <a:r>
              <a:rPr lang="en-US" sz="2800" dirty="0" err="1"/>
              <a:t>Ngoài</a:t>
            </a:r>
            <a:r>
              <a:rPr lang="en-US" sz="2800" dirty="0"/>
              <a:t> ra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những</a:t>
            </a:r>
            <a:r>
              <a:rPr lang="en-US" sz="2800" dirty="0"/>
              <a:t> </a:t>
            </a:r>
            <a:r>
              <a:rPr lang="en-US" sz="2800" dirty="0" err="1"/>
              <a:t>đặc</a:t>
            </a:r>
            <a:r>
              <a:rPr lang="en-US" sz="2800" dirty="0"/>
              <a:t> </a:t>
            </a:r>
            <a:r>
              <a:rPr lang="en-US" sz="2800" dirty="0" err="1"/>
              <a:t>trưng</a:t>
            </a:r>
            <a:r>
              <a:rPr lang="en-US" sz="2800" dirty="0"/>
              <a:t> </a:t>
            </a:r>
            <a:r>
              <a:rPr lang="en-US" sz="2800" dirty="0" err="1"/>
              <a:t>khác</a:t>
            </a:r>
            <a:r>
              <a:rPr lang="en-US" sz="2800" dirty="0"/>
              <a:t>: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ảnh</a:t>
            </a:r>
            <a:r>
              <a:rPr lang="en-US" sz="2800" dirty="0"/>
              <a:t>, </a:t>
            </a:r>
            <a:r>
              <a:rPr lang="en-US" sz="2800" dirty="0" err="1"/>
              <a:t>tư</a:t>
            </a:r>
            <a:r>
              <a:rPr lang="en-US" sz="2800" dirty="0"/>
              <a:t> </a:t>
            </a:r>
            <a:r>
              <a:rPr lang="en-US" sz="2800" dirty="0" err="1"/>
              <a:t>tưởng</a:t>
            </a:r>
            <a:r>
              <a:rPr lang="en-US" sz="2800" dirty="0"/>
              <a:t>, </a:t>
            </a:r>
            <a:r>
              <a:rPr lang="en-US" sz="2800" dirty="0" err="1"/>
              <a:t>cảm</a:t>
            </a:r>
            <a:r>
              <a:rPr lang="en-US" sz="2800" dirty="0"/>
              <a:t> </a:t>
            </a:r>
            <a:r>
              <a:rPr lang="en-US" sz="2800" dirty="0" err="1"/>
              <a:t>xúc</a:t>
            </a:r>
            <a:r>
              <a:rPr lang="en-US" sz="2800" dirty="0"/>
              <a:t>, </a:t>
            </a:r>
            <a:r>
              <a:rPr lang="en-US" sz="2800" dirty="0" err="1"/>
              <a:t>tính</a:t>
            </a:r>
            <a:r>
              <a:rPr lang="en-US" sz="2800" dirty="0"/>
              <a:t> </a:t>
            </a:r>
            <a:r>
              <a:rPr lang="en-US" sz="2800" dirty="0" err="1"/>
              <a:t>thực</a:t>
            </a:r>
            <a:r>
              <a:rPr lang="en-US" sz="2800" dirty="0"/>
              <a:t>…</a:t>
            </a:r>
          </a:p>
          <a:p>
            <a:pPr algn="just"/>
            <a:r>
              <a:rPr lang="en-US" sz="2800" dirty="0">
                <a:sym typeface="Wingdings" panose="05000000000000000000" pitchFamily="2" charset="2"/>
              </a:rPr>
              <a:t> </a:t>
            </a:r>
            <a:r>
              <a:rPr lang="en-US" sz="2800" dirty="0" err="1">
                <a:sym typeface="Wingdings" panose="05000000000000000000" pitchFamily="2" charset="2"/>
              </a:rPr>
              <a:t>Những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yếu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tố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này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đều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phải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nằm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trong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hệ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quy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chiếu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của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tâm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hồn</a:t>
            </a:r>
            <a:r>
              <a:rPr lang="en-US" sz="2800" dirty="0">
                <a:sym typeface="Wingdings" panose="05000000000000000000" pitchFamily="2" charset="2"/>
              </a:rPr>
              <a:t> con </a:t>
            </a:r>
            <a:r>
              <a:rPr lang="en-US" sz="2800" dirty="0" err="1">
                <a:sym typeface="Wingdings" panose="05000000000000000000" pitchFamily="2" charset="2"/>
              </a:rPr>
              <a:t>người</a:t>
            </a:r>
            <a:r>
              <a:rPr lang="en-US" sz="2800" dirty="0">
                <a:sym typeface="Wingdings" panose="05000000000000000000" pitchFamily="2" charset="2"/>
              </a:rPr>
              <a:t>.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443486-901D-4B64-AC59-B00CC7C56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275" y="904547"/>
            <a:ext cx="4362450" cy="231490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532972-62B0-4C70-B7C7-9DC72817A2EA}"/>
              </a:ext>
            </a:extLst>
          </p:cNvPr>
          <p:cNvSpPr txBox="1"/>
          <p:nvPr/>
        </p:nvSpPr>
        <p:spPr>
          <a:xfrm>
            <a:off x="7766565" y="2540104"/>
            <a:ext cx="39823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b="0" i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“Cuộc sống là cánh đồng màu m</a:t>
            </a:r>
            <a:r>
              <a:rPr lang="en-US" b="0" i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ỡ</a:t>
            </a:r>
          </a:p>
          <a:p>
            <a:r>
              <a:rPr lang="vi-VN" b="0" i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để cho thơ bén rễ sinh sôi”</a:t>
            </a:r>
            <a:r>
              <a:rPr lang="vi-VN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 </a:t>
            </a:r>
            <a:r>
              <a:rPr lang="vi-VN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(Puskin)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A7A8FB-7311-4393-B73F-5A16A698A2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7045" y="3858190"/>
            <a:ext cx="4541892" cy="270975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235FE53-5937-44C5-BF3D-C33A229DD896}"/>
              </a:ext>
            </a:extLst>
          </p:cNvPr>
          <p:cNvSpPr txBox="1"/>
          <p:nvPr/>
        </p:nvSpPr>
        <p:spPr>
          <a:xfrm>
            <a:off x="7384022" y="4444178"/>
            <a:ext cx="425507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b="0" i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“Bài thơ anh anh làm một nửa mà thôi </a:t>
            </a:r>
            <a:endParaRPr lang="en-US" b="0" i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r>
              <a:rPr lang="vi-VN" b="0" i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Còn một nửa cho mùa thu làm lấy</a:t>
            </a:r>
            <a:endParaRPr lang="en-US" b="0" i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r>
              <a:rPr lang="en-US" i="1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vi-VN" b="0" i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Cái xào xạc hồn anh chính là xào xạc lá</a:t>
            </a:r>
            <a:endParaRPr lang="en-US" b="0" i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r>
              <a:rPr lang="vi-VN" b="0" i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Nó không là anh nhưng nó là mùa”.</a:t>
            </a:r>
            <a:endParaRPr lang="en-US" b="0" i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r>
              <a:rPr lang="en-US" i="1" dirty="0">
                <a:solidFill>
                  <a:srgbClr val="000000"/>
                </a:solidFill>
                <a:latin typeface="Open Sans" panose="020B0606030504020204" pitchFamily="34" charset="0"/>
              </a:rPr>
              <a:t>                                 </a:t>
            </a:r>
            <a:r>
              <a:rPr lang="vi-VN" b="0" i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vi-VN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(Chế Lan Viên)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119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CD0D8C-340B-4E6E-A543-0B3AB5B97017}"/>
              </a:ext>
            </a:extLst>
          </p:cNvPr>
          <p:cNvSpPr txBox="1"/>
          <p:nvPr/>
        </p:nvSpPr>
        <p:spPr>
          <a:xfrm>
            <a:off x="4219574" y="438150"/>
            <a:ext cx="3228975" cy="523220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TÌM HIỂU VĂN BẢN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17D78A-4FB0-40CA-ADA8-E7740444BACC}"/>
              </a:ext>
            </a:extLst>
          </p:cNvPr>
          <p:cNvSpPr txBox="1"/>
          <p:nvPr/>
        </p:nvSpPr>
        <p:spPr>
          <a:xfrm>
            <a:off x="952501" y="1485900"/>
            <a:ext cx="3267073" cy="52322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/>
              <a:t>2. NGÔN NGỮ THƠ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94A89-C7B5-493E-ADAB-FB1F9A227408}"/>
              </a:ext>
            </a:extLst>
          </p:cNvPr>
          <p:cNvSpPr txBox="1"/>
          <p:nvPr/>
        </p:nvSpPr>
        <p:spPr>
          <a:xfrm>
            <a:off x="390526" y="2143125"/>
            <a:ext cx="4019549" cy="353943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-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/>
              <a:t>giả</a:t>
            </a:r>
            <a:r>
              <a:rPr lang="en-US" sz="2800" dirty="0"/>
              <a:t> </a:t>
            </a:r>
            <a:r>
              <a:rPr lang="en-US" sz="2800" dirty="0" err="1"/>
              <a:t>khẳng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ngôn</a:t>
            </a:r>
            <a:r>
              <a:rPr lang="en-US" sz="2800" dirty="0"/>
              <a:t> </a:t>
            </a:r>
            <a:r>
              <a:rPr lang="en-US" sz="2800" dirty="0" err="1"/>
              <a:t>ngữ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sự</a:t>
            </a:r>
            <a:r>
              <a:rPr lang="en-US" sz="2800" dirty="0"/>
              <a:t> </a:t>
            </a:r>
            <a:r>
              <a:rPr lang="en-US" sz="2800" dirty="0" err="1"/>
              <a:t>khác</a:t>
            </a:r>
            <a:r>
              <a:rPr lang="en-US" sz="2800" dirty="0"/>
              <a:t> </a:t>
            </a:r>
            <a:r>
              <a:rPr lang="en-US" sz="2800" dirty="0" err="1"/>
              <a:t>biệt</a:t>
            </a:r>
            <a:r>
              <a:rPr lang="en-US" sz="2800" dirty="0"/>
              <a:t> so </a:t>
            </a:r>
            <a:r>
              <a:rPr lang="en-US" sz="2800" dirty="0" err="1"/>
              <a:t>với</a:t>
            </a:r>
            <a:r>
              <a:rPr lang="en-US" sz="2800" dirty="0"/>
              <a:t> </a:t>
            </a:r>
            <a:r>
              <a:rPr lang="en-US" sz="2800" dirty="0" err="1"/>
              <a:t>ngôn</a:t>
            </a:r>
            <a:r>
              <a:rPr lang="en-US" sz="2800" dirty="0"/>
              <a:t> </a:t>
            </a:r>
            <a:r>
              <a:rPr lang="en-US" sz="2800" dirty="0" err="1"/>
              <a:t>ngữ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thể</a:t>
            </a:r>
            <a:r>
              <a:rPr lang="en-US" sz="2800" dirty="0"/>
              <a:t> </a:t>
            </a:r>
            <a:r>
              <a:rPr lang="en-US" sz="2800" dirty="0" err="1"/>
              <a:t>loại</a:t>
            </a:r>
            <a:r>
              <a:rPr lang="en-US" sz="2800" dirty="0"/>
              <a:t> </a:t>
            </a:r>
            <a:r>
              <a:rPr lang="en-US" sz="2800" dirty="0" err="1"/>
              <a:t>khác</a:t>
            </a:r>
            <a:r>
              <a:rPr lang="en-US" sz="2800" dirty="0"/>
              <a:t>:</a:t>
            </a:r>
          </a:p>
          <a:p>
            <a:pPr algn="just"/>
            <a:r>
              <a:rPr lang="en-US" sz="2800" dirty="0"/>
              <a:t>+ </a:t>
            </a:r>
            <a:r>
              <a:rPr lang="en-US" sz="2800" dirty="0" err="1"/>
              <a:t>Ngôn</a:t>
            </a:r>
            <a:r>
              <a:rPr lang="en-US" sz="2800" dirty="0"/>
              <a:t> </a:t>
            </a:r>
            <a:r>
              <a:rPr lang="en-US" sz="2800" dirty="0" err="1"/>
              <a:t>ngữ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/>
              <a:t>dụng</a:t>
            </a:r>
            <a:r>
              <a:rPr lang="en-US" sz="2800" dirty="0"/>
              <a:t> </a:t>
            </a:r>
            <a:r>
              <a:rPr lang="en-US" sz="2800" dirty="0" err="1"/>
              <a:t>gợi</a:t>
            </a:r>
            <a:r>
              <a:rPr lang="en-US" sz="2800" dirty="0"/>
              <a:t> </a:t>
            </a:r>
            <a:r>
              <a:rPr lang="en-US" sz="2800" dirty="0" err="1"/>
              <a:t>cảm</a:t>
            </a:r>
            <a:r>
              <a:rPr lang="en-US" sz="2800" dirty="0"/>
              <a:t> </a:t>
            </a:r>
            <a:r>
              <a:rPr lang="en-US" sz="2800" dirty="0" err="1"/>
              <a:t>đặc</a:t>
            </a:r>
            <a:r>
              <a:rPr lang="en-US" sz="2800" dirty="0"/>
              <a:t> </a:t>
            </a:r>
            <a:r>
              <a:rPr lang="en-US" sz="2800" dirty="0" err="1"/>
              <a:t>biệt</a:t>
            </a:r>
            <a:r>
              <a:rPr lang="en-US" sz="2800" dirty="0"/>
              <a:t> </a:t>
            </a:r>
            <a:r>
              <a:rPr lang="en-US" sz="2800" dirty="0" err="1"/>
              <a:t>nhờ</a:t>
            </a:r>
            <a:r>
              <a:rPr lang="en-US" sz="2800" dirty="0"/>
              <a:t> </a:t>
            </a:r>
            <a:r>
              <a:rPr lang="en-US" sz="2800" dirty="0" err="1"/>
              <a:t>yếu</a:t>
            </a:r>
            <a:r>
              <a:rPr lang="en-US" sz="2800" dirty="0"/>
              <a:t> </a:t>
            </a:r>
            <a:r>
              <a:rPr lang="en-US" sz="2800" dirty="0" err="1"/>
              <a:t>tố</a:t>
            </a:r>
            <a:r>
              <a:rPr lang="en-US" sz="2800" dirty="0"/>
              <a:t> </a:t>
            </a:r>
            <a:r>
              <a:rPr lang="en-US" sz="2800" dirty="0" err="1"/>
              <a:t>nhịp</a:t>
            </a:r>
            <a:r>
              <a:rPr lang="en-US" sz="2800" dirty="0"/>
              <a:t> </a:t>
            </a:r>
            <a:r>
              <a:rPr lang="en-US" sz="2800" dirty="0" err="1"/>
              <a:t>điệu</a:t>
            </a:r>
            <a:r>
              <a:rPr lang="en-US" sz="2800" dirty="0"/>
              <a:t> </a:t>
            </a:r>
            <a:r>
              <a:rPr lang="en-US" sz="2800" dirty="0" err="1"/>
              <a:t>từ</a:t>
            </a:r>
            <a:r>
              <a:rPr lang="en-US" sz="2800" dirty="0"/>
              <a:t> </a:t>
            </a:r>
            <a:r>
              <a:rPr lang="en-US" sz="2800" dirty="0" err="1"/>
              <a:t>tâm</a:t>
            </a:r>
            <a:r>
              <a:rPr lang="en-US" sz="2800" dirty="0"/>
              <a:t> </a:t>
            </a:r>
            <a:r>
              <a:rPr lang="en-US" sz="2800" dirty="0" err="1"/>
              <a:t>hồn</a:t>
            </a:r>
            <a:r>
              <a:rPr lang="en-US" sz="2800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9D1583-604B-4835-9A5B-42F62756C3C9}"/>
              </a:ext>
            </a:extLst>
          </p:cNvPr>
          <p:cNvSpPr txBox="1"/>
          <p:nvPr/>
        </p:nvSpPr>
        <p:spPr>
          <a:xfrm>
            <a:off x="6419850" y="1714500"/>
            <a:ext cx="5486398" cy="3970318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- Quan </a:t>
            </a:r>
            <a:r>
              <a:rPr lang="en-US" sz="2800" dirty="0" err="1"/>
              <a:t>niệm</a:t>
            </a:r>
            <a:r>
              <a:rPr lang="en-US" sz="2800" dirty="0"/>
              <a:t> “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vấn</a:t>
            </a:r>
            <a:r>
              <a:rPr lang="en-US" sz="2800" dirty="0"/>
              <a:t> </a:t>
            </a:r>
            <a:r>
              <a:rPr lang="en-US" sz="2800" dirty="0" err="1"/>
              <a:t>đề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tự</a:t>
            </a:r>
            <a:r>
              <a:rPr lang="en-US" sz="2800" dirty="0"/>
              <a:t> do,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vần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vần</a:t>
            </a:r>
            <a:r>
              <a:rPr lang="en-US" sz="2800" dirty="0"/>
              <a:t>” </a:t>
            </a:r>
            <a:r>
              <a:rPr lang="en-US" sz="2800" dirty="0" err="1"/>
              <a:t>mà</a:t>
            </a:r>
            <a:r>
              <a:rPr lang="en-US" sz="2800" dirty="0"/>
              <a:t> </a:t>
            </a:r>
            <a:r>
              <a:rPr lang="en-US" sz="2800" dirty="0" err="1"/>
              <a:t>quan</a:t>
            </a:r>
            <a:r>
              <a:rPr lang="en-US" sz="2800" dirty="0"/>
              <a:t> </a:t>
            </a:r>
            <a:r>
              <a:rPr lang="en-US" sz="2800" dirty="0" err="1"/>
              <a:t>trọng</a:t>
            </a:r>
            <a:r>
              <a:rPr lang="en-US" sz="2800" dirty="0"/>
              <a:t> </a:t>
            </a:r>
            <a:r>
              <a:rPr lang="en-US" sz="2800" dirty="0" err="1"/>
              <a:t>chỉ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“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thực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giả</a:t>
            </a:r>
            <a:r>
              <a:rPr lang="en-US" sz="2800" dirty="0"/>
              <a:t>, </a:t>
            </a:r>
            <a:r>
              <a:rPr lang="en-US" sz="2800" dirty="0" err="1"/>
              <a:t>thơ</a:t>
            </a:r>
            <a:r>
              <a:rPr lang="en-US" sz="2800" dirty="0"/>
              <a:t> hay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không</a:t>
            </a:r>
            <a:r>
              <a:rPr lang="en-US" sz="2800" dirty="0"/>
              <a:t> hay,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”.</a:t>
            </a:r>
          </a:p>
          <a:p>
            <a:pPr algn="just"/>
            <a:r>
              <a:rPr lang="en-US" sz="2800" dirty="0"/>
              <a:t>-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thời</a:t>
            </a:r>
            <a:r>
              <a:rPr lang="en-US" sz="2800" dirty="0"/>
              <a:t> </a:t>
            </a:r>
            <a:r>
              <a:rPr lang="en-US" sz="2800" dirty="0" err="1"/>
              <a:t>đại</a:t>
            </a:r>
            <a:r>
              <a:rPr lang="en-US" sz="2800" dirty="0"/>
              <a:t> </a:t>
            </a:r>
            <a:r>
              <a:rPr lang="en-US" sz="2800" dirty="0" err="1"/>
              <a:t>mới</a:t>
            </a:r>
            <a:r>
              <a:rPr lang="en-US" sz="2800" dirty="0"/>
              <a:t>, </a:t>
            </a:r>
            <a:r>
              <a:rPr lang="en-US" sz="2800" dirty="0" err="1"/>
              <a:t>tư</a:t>
            </a:r>
            <a:r>
              <a:rPr lang="en-US" sz="2800" dirty="0"/>
              <a:t> </a:t>
            </a:r>
            <a:r>
              <a:rPr lang="en-US" sz="2800" dirty="0" err="1"/>
              <a:t>tưởng</a:t>
            </a:r>
            <a:r>
              <a:rPr lang="en-US" sz="2800" dirty="0"/>
              <a:t> </a:t>
            </a:r>
            <a:r>
              <a:rPr lang="en-US" sz="2800" dirty="0" err="1"/>
              <a:t>mới</a:t>
            </a:r>
            <a:r>
              <a:rPr lang="en-US" sz="2800" dirty="0"/>
              <a:t> “</a:t>
            </a:r>
            <a:r>
              <a:rPr lang="en-US" sz="2800" dirty="0" err="1"/>
              <a:t>dùng</a:t>
            </a:r>
            <a:r>
              <a:rPr lang="en-US" sz="2800" dirty="0"/>
              <a:t> </a:t>
            </a:r>
            <a:r>
              <a:rPr lang="en-US" sz="2800" dirty="0" err="1"/>
              <a:t>bất</a:t>
            </a:r>
            <a:r>
              <a:rPr lang="en-US" sz="2800" dirty="0"/>
              <a:t> </a:t>
            </a:r>
            <a:r>
              <a:rPr lang="en-US" sz="2800" dirty="0" err="1"/>
              <a:t>cứ</a:t>
            </a:r>
            <a:r>
              <a:rPr lang="en-US" sz="2800" dirty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thức</a:t>
            </a:r>
            <a:r>
              <a:rPr lang="en-US" sz="2800" dirty="0"/>
              <a:t> </a:t>
            </a:r>
            <a:r>
              <a:rPr lang="en-US" sz="2800" dirty="0" err="1"/>
              <a:t>nào</a:t>
            </a:r>
            <a:r>
              <a:rPr lang="en-US" sz="2800" dirty="0"/>
              <a:t>, </a:t>
            </a:r>
            <a:r>
              <a:rPr lang="en-US" sz="2800" dirty="0" err="1"/>
              <a:t>miễn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diễn</a:t>
            </a:r>
            <a:r>
              <a:rPr lang="en-US" sz="2800" dirty="0"/>
              <a:t> </a:t>
            </a:r>
            <a:r>
              <a:rPr lang="en-US" sz="2800" dirty="0" err="1"/>
              <a:t>tả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đúng</a:t>
            </a:r>
            <a:r>
              <a:rPr lang="en-US" sz="2800" dirty="0"/>
              <a:t> </a:t>
            </a:r>
            <a:r>
              <a:rPr lang="en-US" sz="2800" dirty="0" err="1"/>
              <a:t>tâm</a:t>
            </a:r>
            <a:r>
              <a:rPr lang="en-US" sz="2800" dirty="0"/>
              <a:t> </a:t>
            </a:r>
            <a:r>
              <a:rPr lang="en-US" sz="2800" dirty="0" err="1"/>
              <a:t>hồn</a:t>
            </a:r>
            <a:r>
              <a:rPr lang="en-US" sz="2800" dirty="0"/>
              <a:t> con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 err="1"/>
              <a:t>mới</a:t>
            </a:r>
            <a:r>
              <a:rPr lang="en-US" sz="2800" dirty="0"/>
              <a:t> </a:t>
            </a:r>
            <a:r>
              <a:rPr lang="en-US" sz="2800" dirty="0" err="1"/>
              <a:t>ngày</a:t>
            </a:r>
            <a:r>
              <a:rPr lang="en-US" sz="2800" dirty="0"/>
              <a:t> nay”.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B6293B4-A0B6-4628-A9C4-F1E6A936DF15}"/>
              </a:ext>
            </a:extLst>
          </p:cNvPr>
          <p:cNvSpPr/>
          <p:nvPr/>
        </p:nvSpPr>
        <p:spPr>
          <a:xfrm>
            <a:off x="4752975" y="3028950"/>
            <a:ext cx="1390650" cy="771525"/>
          </a:xfrm>
          <a:prstGeom prst="rightArrow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17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CD0D8C-340B-4E6E-A543-0B3AB5B97017}"/>
              </a:ext>
            </a:extLst>
          </p:cNvPr>
          <p:cNvSpPr txBox="1"/>
          <p:nvPr/>
        </p:nvSpPr>
        <p:spPr>
          <a:xfrm>
            <a:off x="4219574" y="152400"/>
            <a:ext cx="3228975" cy="523220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TÌM HIỂU VĂN BẢN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17D78A-4FB0-40CA-ADA8-E7740444BACC}"/>
              </a:ext>
            </a:extLst>
          </p:cNvPr>
          <p:cNvSpPr txBox="1"/>
          <p:nvPr/>
        </p:nvSpPr>
        <p:spPr>
          <a:xfrm>
            <a:off x="952501" y="857250"/>
            <a:ext cx="6010274" cy="52322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/>
              <a:t>3. NGHỆ THUẬT LẬP LUẬN CỦA TÁC GIẢ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94A89-C7B5-493E-ADAB-FB1F9A227408}"/>
              </a:ext>
            </a:extLst>
          </p:cNvPr>
          <p:cNvSpPr txBox="1"/>
          <p:nvPr/>
        </p:nvSpPr>
        <p:spPr>
          <a:xfrm>
            <a:off x="1238251" y="2143125"/>
            <a:ext cx="4019549" cy="353943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- </a:t>
            </a:r>
            <a:r>
              <a:rPr lang="en-US" sz="2800" dirty="0" err="1"/>
              <a:t>Mở</a:t>
            </a:r>
            <a:r>
              <a:rPr lang="en-US" sz="2800" dirty="0"/>
              <a:t> </a:t>
            </a:r>
            <a:r>
              <a:rPr lang="en-US" sz="2800" dirty="0" err="1"/>
              <a:t>đầu</a:t>
            </a:r>
            <a:r>
              <a:rPr lang="en-US" sz="2800" dirty="0"/>
              <a:t>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/>
              <a:t>giả</a:t>
            </a:r>
            <a:r>
              <a:rPr lang="en-US" sz="2800" dirty="0"/>
              <a:t> </a:t>
            </a:r>
            <a:r>
              <a:rPr lang="en-US" sz="2800" dirty="0" err="1"/>
              <a:t>dùng</a:t>
            </a:r>
            <a:r>
              <a:rPr lang="en-US" sz="2800" dirty="0"/>
              <a:t> </a:t>
            </a:r>
            <a:r>
              <a:rPr lang="en-US" sz="2800" dirty="0" err="1"/>
              <a:t>cách</a:t>
            </a:r>
            <a:r>
              <a:rPr lang="en-US" sz="2800" dirty="0"/>
              <a:t> </a:t>
            </a:r>
            <a:r>
              <a:rPr lang="en-US" sz="2800" dirty="0" err="1"/>
              <a:t>lập</a:t>
            </a:r>
            <a:r>
              <a:rPr lang="en-US" sz="2800" dirty="0"/>
              <a:t> </a:t>
            </a:r>
            <a:r>
              <a:rPr lang="en-US" sz="2800" dirty="0" err="1"/>
              <a:t>luân</a:t>
            </a:r>
            <a:r>
              <a:rPr lang="en-US" sz="2800" dirty="0"/>
              <a:t> </a:t>
            </a:r>
            <a:r>
              <a:rPr lang="en-US" sz="2800" dirty="0" err="1"/>
              <a:t>bác</a:t>
            </a:r>
            <a:r>
              <a:rPr lang="en-US" sz="2800" dirty="0"/>
              <a:t> </a:t>
            </a:r>
            <a:r>
              <a:rPr lang="en-US" sz="2800" dirty="0" err="1"/>
              <a:t>bỏ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phủ</a:t>
            </a:r>
            <a:r>
              <a:rPr lang="en-US" sz="2800" dirty="0"/>
              <a:t> </a:t>
            </a:r>
            <a:r>
              <a:rPr lang="en-US" sz="2800" dirty="0" err="1"/>
              <a:t>nhận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quan</a:t>
            </a:r>
            <a:r>
              <a:rPr lang="en-US" sz="2800" dirty="0"/>
              <a:t> </a:t>
            </a:r>
            <a:r>
              <a:rPr lang="en-US" sz="2800" dirty="0" err="1"/>
              <a:t>niệm</a:t>
            </a:r>
            <a:r>
              <a:rPr lang="en-US" sz="2800" dirty="0"/>
              <a:t> </a:t>
            </a:r>
            <a:r>
              <a:rPr lang="en-US" sz="2800" dirty="0" err="1"/>
              <a:t>phiến</a:t>
            </a:r>
            <a:r>
              <a:rPr lang="en-US" sz="2800" dirty="0"/>
              <a:t> </a:t>
            </a:r>
            <a:r>
              <a:rPr lang="en-US" sz="2800" dirty="0" err="1"/>
              <a:t>diện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</a:p>
          <a:p>
            <a:pPr algn="just"/>
            <a:r>
              <a:rPr lang="en-US" sz="2800" dirty="0">
                <a:sym typeface="Wingdings" panose="05000000000000000000" pitchFamily="2" charset="2"/>
              </a:rPr>
              <a:t> </a:t>
            </a:r>
            <a:r>
              <a:rPr lang="en-US" sz="2800" dirty="0" err="1">
                <a:sym typeface="Wingdings" panose="05000000000000000000" pitchFamily="2" charset="2"/>
              </a:rPr>
              <a:t>Tạo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ấn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tượng</a:t>
            </a:r>
            <a:r>
              <a:rPr lang="en-US" sz="2800" dirty="0">
                <a:sym typeface="Wingdings" panose="05000000000000000000" pitchFamily="2" charset="2"/>
              </a:rPr>
              <a:t>, </a:t>
            </a:r>
            <a:r>
              <a:rPr lang="en-US" sz="2800" dirty="0" err="1">
                <a:sym typeface="Wingdings" panose="05000000000000000000" pitchFamily="2" charset="2"/>
              </a:rPr>
              <a:t>mở</a:t>
            </a:r>
            <a:r>
              <a:rPr lang="en-US" sz="2800" dirty="0">
                <a:sym typeface="Wingdings" panose="05000000000000000000" pitchFamily="2" charset="2"/>
              </a:rPr>
              <a:t> ra </a:t>
            </a:r>
            <a:r>
              <a:rPr lang="en-US" sz="2800" dirty="0" err="1">
                <a:sym typeface="Wingdings" panose="05000000000000000000" pitchFamily="2" charset="2"/>
              </a:rPr>
              <a:t>đúng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vấn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đề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cần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bàn</a:t>
            </a:r>
            <a:r>
              <a:rPr lang="en-US" sz="2800" dirty="0">
                <a:sym typeface="Wingdings" panose="05000000000000000000" pitchFamily="2" charset="2"/>
              </a:rPr>
              <a:t>: </a:t>
            </a:r>
            <a:r>
              <a:rPr lang="en-US" sz="2800" dirty="0" err="1">
                <a:sym typeface="Wingdings" panose="05000000000000000000" pitchFamily="2" charset="2"/>
              </a:rPr>
              <a:t>khẳng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định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đặc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trưng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bản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chất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của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thơ</a:t>
            </a:r>
            <a:r>
              <a:rPr lang="en-US" sz="2800" dirty="0">
                <a:sym typeface="Wingdings" panose="05000000000000000000" pitchFamily="2" charset="2"/>
              </a:rPr>
              <a:t>. </a:t>
            </a:r>
            <a:endParaRPr lang="en-US" sz="2800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B6293B4-A0B6-4628-A9C4-F1E6A936DF15}"/>
              </a:ext>
            </a:extLst>
          </p:cNvPr>
          <p:cNvSpPr/>
          <p:nvPr/>
        </p:nvSpPr>
        <p:spPr>
          <a:xfrm>
            <a:off x="5600700" y="3028950"/>
            <a:ext cx="1390650" cy="771525"/>
          </a:xfrm>
          <a:prstGeom prst="rightArrow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996500-49DD-4F19-BAEB-B17E1E7633C7}"/>
              </a:ext>
            </a:extLst>
          </p:cNvPr>
          <p:cNvSpPr txBox="1"/>
          <p:nvPr/>
        </p:nvSpPr>
        <p:spPr>
          <a:xfrm>
            <a:off x="7248526" y="2105025"/>
            <a:ext cx="4019549" cy="353943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-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triển</a:t>
            </a:r>
            <a:r>
              <a:rPr lang="en-US" sz="2800" dirty="0"/>
              <a:t> </a:t>
            </a:r>
            <a:r>
              <a:rPr lang="en-US" sz="2800" dirty="0" err="1"/>
              <a:t>khai</a:t>
            </a:r>
            <a:r>
              <a:rPr lang="en-US" sz="2800" dirty="0"/>
              <a:t> </a:t>
            </a:r>
            <a:r>
              <a:rPr lang="en-US" sz="2800" dirty="0" err="1"/>
              <a:t>cụ</a:t>
            </a:r>
            <a:r>
              <a:rPr lang="en-US" sz="2800" dirty="0"/>
              <a:t> </a:t>
            </a:r>
            <a:r>
              <a:rPr lang="en-US" sz="2800" dirty="0" err="1"/>
              <a:t>thể</a:t>
            </a:r>
            <a:r>
              <a:rPr lang="en-US" sz="2800" dirty="0"/>
              <a:t>, </a:t>
            </a:r>
            <a:r>
              <a:rPr lang="en-US" sz="2800" dirty="0" err="1"/>
              <a:t>xoáy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vấn</a:t>
            </a:r>
            <a:r>
              <a:rPr lang="en-US" sz="2800" dirty="0"/>
              <a:t> </a:t>
            </a:r>
            <a:r>
              <a:rPr lang="en-US" sz="2800" dirty="0" err="1"/>
              <a:t>đề</a:t>
            </a:r>
            <a:r>
              <a:rPr lang="en-US" sz="2800" dirty="0"/>
              <a:t> </a:t>
            </a:r>
            <a:r>
              <a:rPr lang="en-US" sz="2800" dirty="0" err="1"/>
              <a:t>chính</a:t>
            </a:r>
            <a:r>
              <a:rPr lang="en-US" sz="2800" dirty="0"/>
              <a:t>: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biểu</a:t>
            </a:r>
            <a:r>
              <a:rPr lang="en-US" sz="2800" dirty="0"/>
              <a:t> </a:t>
            </a:r>
            <a:r>
              <a:rPr lang="en-US" sz="2800" dirty="0" err="1"/>
              <a:t>hiện</a:t>
            </a:r>
            <a:r>
              <a:rPr lang="en-US" sz="2800" dirty="0"/>
              <a:t> </a:t>
            </a:r>
            <a:r>
              <a:rPr lang="en-US" sz="2800" dirty="0" err="1"/>
              <a:t>cụ</a:t>
            </a:r>
            <a:r>
              <a:rPr lang="en-US" sz="2800" dirty="0"/>
              <a:t> </a:t>
            </a:r>
            <a:r>
              <a:rPr lang="en-US" sz="2800" dirty="0" err="1"/>
              <a:t>thể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đặc</a:t>
            </a:r>
            <a:r>
              <a:rPr lang="en-US" sz="2800" dirty="0"/>
              <a:t> </a:t>
            </a:r>
            <a:r>
              <a:rPr lang="en-US" sz="2800" dirty="0" err="1"/>
              <a:t>trưng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.</a:t>
            </a:r>
          </a:p>
          <a:p>
            <a:pPr algn="just"/>
            <a:r>
              <a:rPr lang="en-US" sz="2800" dirty="0"/>
              <a:t>- </a:t>
            </a:r>
            <a:r>
              <a:rPr lang="en-US" sz="2800" dirty="0" err="1"/>
              <a:t>Kết</a:t>
            </a:r>
            <a:r>
              <a:rPr lang="en-US" sz="2800" dirty="0"/>
              <a:t> </a:t>
            </a:r>
            <a:r>
              <a:rPr lang="en-US" sz="2800" dirty="0" err="1"/>
              <a:t>hợp</a:t>
            </a:r>
            <a:r>
              <a:rPr lang="en-US" sz="2800" dirty="0"/>
              <a:t> </a:t>
            </a:r>
            <a:r>
              <a:rPr lang="en-US" sz="2800" dirty="0" err="1"/>
              <a:t>lí</a:t>
            </a:r>
            <a:r>
              <a:rPr lang="en-US" sz="2800" dirty="0"/>
              <a:t> </a:t>
            </a:r>
            <a:r>
              <a:rPr lang="en-US" sz="2800" dirty="0" err="1"/>
              <a:t>lẽ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dẫn</a:t>
            </a:r>
            <a:r>
              <a:rPr lang="en-US" sz="2800" dirty="0"/>
              <a:t> </a:t>
            </a:r>
            <a:r>
              <a:rPr lang="en-US" sz="2800" dirty="0" err="1"/>
              <a:t>chứng</a:t>
            </a:r>
            <a:r>
              <a:rPr lang="en-US" sz="2800" dirty="0"/>
              <a:t>.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ảnh</a:t>
            </a:r>
            <a:r>
              <a:rPr lang="en-US" sz="2800" dirty="0"/>
              <a:t> </a:t>
            </a:r>
            <a:r>
              <a:rPr lang="en-US" sz="2800" dirty="0" err="1"/>
              <a:t>từ</a:t>
            </a:r>
            <a:r>
              <a:rPr lang="en-US" sz="2800" dirty="0"/>
              <a:t> </a:t>
            </a:r>
            <a:r>
              <a:rPr lang="en-US" sz="2800" dirty="0" err="1"/>
              <a:t>ngữ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/>
              <a:t>giả</a:t>
            </a:r>
            <a:r>
              <a:rPr lang="en-US" sz="2800" dirty="0"/>
              <a:t> </a:t>
            </a:r>
            <a:r>
              <a:rPr lang="en-US" sz="2800" dirty="0" err="1"/>
              <a:t>chọn</a:t>
            </a:r>
            <a:r>
              <a:rPr lang="en-US" sz="2800" dirty="0"/>
              <a:t> </a:t>
            </a:r>
            <a:r>
              <a:rPr lang="en-US" sz="2800" dirty="0" err="1"/>
              <a:t>lọc</a:t>
            </a:r>
            <a:r>
              <a:rPr lang="en-US" sz="2800" dirty="0"/>
              <a:t> </a:t>
            </a:r>
            <a:r>
              <a:rPr lang="en-US" sz="2800" dirty="0" err="1"/>
              <a:t>chính</a:t>
            </a:r>
            <a:r>
              <a:rPr lang="en-US" sz="2800" dirty="0"/>
              <a:t> </a:t>
            </a:r>
            <a:r>
              <a:rPr lang="en-US" sz="2800" dirty="0" err="1"/>
              <a:t>xác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8126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CD0D8C-340B-4E6E-A543-0B3AB5B97017}"/>
              </a:ext>
            </a:extLst>
          </p:cNvPr>
          <p:cNvSpPr txBox="1"/>
          <p:nvPr/>
        </p:nvSpPr>
        <p:spPr>
          <a:xfrm>
            <a:off x="4219574" y="152400"/>
            <a:ext cx="3228975" cy="523220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TÌM HIỂU VĂN BẢN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17D78A-4FB0-40CA-ADA8-E7740444BACC}"/>
              </a:ext>
            </a:extLst>
          </p:cNvPr>
          <p:cNvSpPr txBox="1"/>
          <p:nvPr/>
        </p:nvSpPr>
        <p:spPr>
          <a:xfrm>
            <a:off x="952501" y="857250"/>
            <a:ext cx="4410074" cy="52322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/>
              <a:t>4. THƠ CA VÀ CUỘC SỐNG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94A89-C7B5-493E-ADAB-FB1F9A227408}"/>
              </a:ext>
            </a:extLst>
          </p:cNvPr>
          <p:cNvSpPr txBox="1"/>
          <p:nvPr/>
        </p:nvSpPr>
        <p:spPr>
          <a:xfrm>
            <a:off x="1095376" y="1733550"/>
            <a:ext cx="9772649" cy="2677656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-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/>
              <a:t>giả</a:t>
            </a:r>
            <a:r>
              <a:rPr lang="en-US" sz="2800" dirty="0"/>
              <a:t> </a:t>
            </a:r>
            <a:r>
              <a:rPr lang="en-US" sz="2800" dirty="0" err="1"/>
              <a:t>khẳng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: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tiếng</a:t>
            </a:r>
            <a:r>
              <a:rPr lang="en-US" sz="2800" dirty="0"/>
              <a:t> </a:t>
            </a:r>
            <a:r>
              <a:rPr lang="en-US" sz="2800" dirty="0" err="1"/>
              <a:t>nói</a:t>
            </a:r>
            <a:r>
              <a:rPr lang="en-US" sz="2800" dirty="0"/>
              <a:t> </a:t>
            </a:r>
            <a:r>
              <a:rPr lang="en-US" sz="2800" dirty="0" err="1"/>
              <a:t>tư</a:t>
            </a:r>
            <a:r>
              <a:rPr lang="en-US" sz="2800" dirty="0"/>
              <a:t> </a:t>
            </a:r>
            <a:r>
              <a:rPr lang="en-US" sz="2800" dirty="0" err="1"/>
              <a:t>tưởng</a:t>
            </a:r>
            <a:r>
              <a:rPr lang="en-US" sz="2800" dirty="0"/>
              <a:t> </a:t>
            </a:r>
            <a:r>
              <a:rPr lang="en-US" sz="2800" dirty="0" err="1"/>
              <a:t>cảm</a:t>
            </a:r>
            <a:r>
              <a:rPr lang="en-US" sz="2800" dirty="0"/>
              <a:t> </a:t>
            </a:r>
            <a:r>
              <a:rPr lang="en-US" sz="2800" dirty="0" err="1"/>
              <a:t>xúc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con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>
                <a:sym typeface="Wingdings" panose="05000000000000000000" pitchFamily="2" charset="2"/>
              </a:rPr>
              <a:t> </a:t>
            </a:r>
            <a:r>
              <a:rPr lang="en-US" sz="2800" dirty="0" err="1">
                <a:sym typeface="Wingdings" panose="05000000000000000000" pitchFamily="2" charset="2"/>
              </a:rPr>
              <a:t>thơ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phải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phản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ánh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chân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thực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về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cuộc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sống</a:t>
            </a:r>
            <a:r>
              <a:rPr lang="en-US" sz="2800" dirty="0">
                <a:sym typeface="Wingdings" panose="05000000000000000000" pitchFamily="2" charset="2"/>
              </a:rPr>
              <a:t> con </a:t>
            </a:r>
            <a:r>
              <a:rPr lang="en-US" sz="2800" dirty="0" err="1">
                <a:sym typeface="Wingdings" panose="05000000000000000000" pitchFamily="2" charset="2"/>
              </a:rPr>
              <a:t>người</a:t>
            </a:r>
            <a:r>
              <a:rPr lang="en-US" sz="2800" dirty="0">
                <a:sym typeface="Wingdings" panose="05000000000000000000" pitchFamily="2" charset="2"/>
              </a:rPr>
              <a:t>  </a:t>
            </a:r>
            <a:r>
              <a:rPr lang="en-US" sz="2800" dirty="0" err="1">
                <a:sym typeface="Wingdings" panose="05000000000000000000" pitchFamily="2" charset="2"/>
              </a:rPr>
              <a:t>thơ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có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giá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trị</a:t>
            </a:r>
            <a:r>
              <a:rPr lang="en-US" sz="2800" dirty="0">
                <a:sym typeface="Wingdings" panose="05000000000000000000" pitchFamily="2" charset="2"/>
              </a:rPr>
              <a:t>.</a:t>
            </a:r>
          </a:p>
          <a:p>
            <a:pPr algn="just"/>
            <a:r>
              <a:rPr lang="en-US" sz="2800" dirty="0">
                <a:sym typeface="Wingdings" panose="05000000000000000000" pitchFamily="2" charset="2"/>
              </a:rPr>
              <a:t> </a:t>
            </a:r>
            <a:r>
              <a:rPr lang="en-US" sz="2800" dirty="0" err="1">
                <a:sym typeface="Wingdings" panose="05000000000000000000" pitchFamily="2" charset="2"/>
              </a:rPr>
              <a:t>Đến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hôm</a:t>
            </a:r>
            <a:r>
              <a:rPr lang="en-US" sz="2800" dirty="0">
                <a:sym typeface="Wingdings" panose="05000000000000000000" pitchFamily="2" charset="2"/>
              </a:rPr>
              <a:t> nay, </a:t>
            </a:r>
            <a:r>
              <a:rPr lang="en-US" sz="2800" dirty="0" err="1">
                <a:sym typeface="Wingdings" panose="05000000000000000000" pitchFamily="2" charset="2"/>
              </a:rPr>
              <a:t>quan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điểm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của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Nguyễn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Đình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Thi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vẫn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thể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hiện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rõ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tính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thời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sự</a:t>
            </a:r>
            <a:r>
              <a:rPr lang="en-US" sz="2800" dirty="0">
                <a:sym typeface="Wingdings" panose="05000000000000000000" pitchFamily="2" charset="2"/>
              </a:rPr>
              <a:t>, </a:t>
            </a:r>
            <a:r>
              <a:rPr lang="en-US" sz="2800" dirty="0" err="1">
                <a:sym typeface="Wingdings" panose="05000000000000000000" pitchFamily="2" charset="2"/>
              </a:rPr>
              <a:t>tính</a:t>
            </a:r>
            <a:r>
              <a:rPr lang="en-US" sz="2800" dirty="0">
                <a:sym typeface="Wingdings" panose="05000000000000000000" pitchFamily="2" charset="2"/>
              </a:rPr>
              <a:t> khoa </a:t>
            </a:r>
            <a:r>
              <a:rPr lang="en-US" sz="2800" dirty="0" err="1">
                <a:sym typeface="Wingdings" panose="05000000000000000000" pitchFamily="2" charset="2"/>
              </a:rPr>
              <a:t>học</a:t>
            </a:r>
            <a:r>
              <a:rPr lang="en-US" sz="2800" dirty="0">
                <a:sym typeface="Wingdings" panose="05000000000000000000" pitchFamily="2" charset="2"/>
              </a:rPr>
              <a:t>, </a:t>
            </a:r>
            <a:r>
              <a:rPr lang="en-US" sz="2800" dirty="0" err="1">
                <a:sym typeface="Wingdings" panose="05000000000000000000" pitchFamily="2" charset="2"/>
              </a:rPr>
              <a:t>gắn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bó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chặt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chẽ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với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cuộc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sống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và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thực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tiễn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sáng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tạo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thi</a:t>
            </a:r>
            <a:r>
              <a:rPr lang="en-US" sz="2800" dirty="0">
                <a:sym typeface="Wingdings" panose="05000000000000000000" pitchFamily="2" charset="2"/>
              </a:rPr>
              <a:t> ca.</a:t>
            </a: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8B41BF-E578-44A4-973A-15C7FEB2F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2942" y="4764286"/>
            <a:ext cx="4218038" cy="16859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A370A96-53E6-479D-995D-08C165562F6C}"/>
              </a:ext>
            </a:extLst>
          </p:cNvPr>
          <p:cNvSpPr txBox="1"/>
          <p:nvPr/>
        </p:nvSpPr>
        <p:spPr>
          <a:xfrm>
            <a:off x="6843254" y="4975126"/>
            <a:ext cx="2526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CÁM ƠN </a:t>
            </a:r>
          </a:p>
          <a:p>
            <a:pPr algn="ctr"/>
            <a:r>
              <a:rPr lang="en-US" sz="2000" b="1" dirty="0"/>
              <a:t>CÁC EM ĐÃ XEM BÀI!</a:t>
            </a:r>
          </a:p>
        </p:txBody>
      </p:sp>
    </p:spTree>
    <p:extLst>
      <p:ext uri="{BB962C8B-B14F-4D97-AF65-F5344CB8AC3E}">
        <p14:creationId xmlns:p14="http://schemas.microsoft.com/office/powerpoint/2010/main" val="2633903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683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2021-09-22T14:39:27Z</dcterms:created>
  <dcterms:modified xsi:type="dcterms:W3CDTF">2021-09-23T03:32:31Z</dcterms:modified>
</cp:coreProperties>
</file>